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Fira Sans" panose="020B0503050000020004" pitchFamily="34" charset="0"/>
      <p:regular r:id="rId24"/>
      <p:bold r:id="rId25"/>
      <p:italic r:id="rId26"/>
      <p:boldItalic r:id="rId27"/>
    </p:embeddedFont>
    <p:embeddedFont>
      <p:font typeface="Fira Sans Bold" panose="020B0803050000020004" charset="0"/>
      <p:regular r:id="rId28"/>
    </p:embeddedFont>
    <p:embeddedFont>
      <p:font typeface="Fira Sans Light" panose="020B0403050000020004" pitchFamily="34" charset="0"/>
      <p:regular r:id="rId29"/>
      <p: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Roboto Bold" panose="02000000000000000000" charset="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125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jpe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png>
</file>

<file path=ppt/media/image67.jpeg>
</file>

<file path=ppt/media/image68.png>
</file>

<file path=ppt/media/image69.jpeg>
</file>

<file path=ppt/media/image7.jpeg>
</file>

<file path=ppt/media/image70.png>
</file>

<file path=ppt/media/image71.png>
</file>

<file path=ppt/media/image72.jpeg>
</file>

<file path=ppt/media/image73.png>
</file>

<file path=ppt/media/image74.jpeg>
</file>

<file path=ppt/media/image75.png>
</file>

<file path=ppt/media/image76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8.svg"/><Relationship Id="rId18" Type="http://schemas.openxmlformats.org/officeDocument/2006/relationships/image" Target="../media/image33.png"/><Relationship Id="rId26" Type="http://schemas.openxmlformats.org/officeDocument/2006/relationships/image" Target="../media/image41.png"/><Relationship Id="rId39" Type="http://schemas.openxmlformats.org/officeDocument/2006/relationships/image" Target="../media/image54.svg"/><Relationship Id="rId21" Type="http://schemas.openxmlformats.org/officeDocument/2006/relationships/image" Target="../media/image36.svg"/><Relationship Id="rId34" Type="http://schemas.openxmlformats.org/officeDocument/2006/relationships/image" Target="../media/image49.png"/><Relationship Id="rId42" Type="http://schemas.openxmlformats.org/officeDocument/2006/relationships/image" Target="../media/image57.png"/><Relationship Id="rId47" Type="http://schemas.openxmlformats.org/officeDocument/2006/relationships/image" Target="../media/image62.svg"/><Relationship Id="rId50" Type="http://schemas.openxmlformats.org/officeDocument/2006/relationships/image" Target="../media/image16.pn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29" Type="http://schemas.openxmlformats.org/officeDocument/2006/relationships/image" Target="../media/image44.svg"/><Relationship Id="rId11" Type="http://schemas.openxmlformats.org/officeDocument/2006/relationships/image" Target="../media/image26.svg"/><Relationship Id="rId24" Type="http://schemas.openxmlformats.org/officeDocument/2006/relationships/image" Target="../media/image39.png"/><Relationship Id="rId32" Type="http://schemas.openxmlformats.org/officeDocument/2006/relationships/image" Target="../media/image47.png"/><Relationship Id="rId37" Type="http://schemas.openxmlformats.org/officeDocument/2006/relationships/image" Target="../media/image52.svg"/><Relationship Id="rId40" Type="http://schemas.openxmlformats.org/officeDocument/2006/relationships/image" Target="../media/image55.png"/><Relationship Id="rId45" Type="http://schemas.openxmlformats.org/officeDocument/2006/relationships/image" Target="../media/image60.svg"/><Relationship Id="rId5" Type="http://schemas.openxmlformats.org/officeDocument/2006/relationships/image" Target="../media/image20.svg"/><Relationship Id="rId15" Type="http://schemas.openxmlformats.org/officeDocument/2006/relationships/image" Target="../media/image30.svg"/><Relationship Id="rId23" Type="http://schemas.openxmlformats.org/officeDocument/2006/relationships/image" Target="../media/image38.svg"/><Relationship Id="rId28" Type="http://schemas.openxmlformats.org/officeDocument/2006/relationships/image" Target="../media/image43.png"/><Relationship Id="rId36" Type="http://schemas.openxmlformats.org/officeDocument/2006/relationships/image" Target="../media/image51.png"/><Relationship Id="rId49" Type="http://schemas.openxmlformats.org/officeDocument/2006/relationships/image" Target="../media/image64.svg"/><Relationship Id="rId10" Type="http://schemas.openxmlformats.org/officeDocument/2006/relationships/image" Target="../media/image25.png"/><Relationship Id="rId19" Type="http://schemas.openxmlformats.org/officeDocument/2006/relationships/image" Target="../media/image34.svg"/><Relationship Id="rId31" Type="http://schemas.openxmlformats.org/officeDocument/2006/relationships/image" Target="../media/image46.svg"/><Relationship Id="rId44" Type="http://schemas.openxmlformats.org/officeDocument/2006/relationships/image" Target="../media/image59.png"/><Relationship Id="rId52" Type="http://schemas.openxmlformats.org/officeDocument/2006/relationships/image" Target="../media/image65.png"/><Relationship Id="rId4" Type="http://schemas.openxmlformats.org/officeDocument/2006/relationships/image" Target="../media/image19.png"/><Relationship Id="rId9" Type="http://schemas.openxmlformats.org/officeDocument/2006/relationships/image" Target="../media/image24.svg"/><Relationship Id="rId14" Type="http://schemas.openxmlformats.org/officeDocument/2006/relationships/image" Target="../media/image29.png"/><Relationship Id="rId22" Type="http://schemas.openxmlformats.org/officeDocument/2006/relationships/image" Target="../media/image37.png"/><Relationship Id="rId27" Type="http://schemas.openxmlformats.org/officeDocument/2006/relationships/image" Target="../media/image42.svg"/><Relationship Id="rId30" Type="http://schemas.openxmlformats.org/officeDocument/2006/relationships/image" Target="../media/image45.png"/><Relationship Id="rId35" Type="http://schemas.openxmlformats.org/officeDocument/2006/relationships/image" Target="../media/image50.svg"/><Relationship Id="rId43" Type="http://schemas.openxmlformats.org/officeDocument/2006/relationships/image" Target="../media/image58.svg"/><Relationship Id="rId48" Type="http://schemas.openxmlformats.org/officeDocument/2006/relationships/image" Target="../media/image63.png"/><Relationship Id="rId8" Type="http://schemas.openxmlformats.org/officeDocument/2006/relationships/image" Target="../media/image23.png"/><Relationship Id="rId51" Type="http://schemas.openxmlformats.org/officeDocument/2006/relationships/image" Target="../media/image15.png"/><Relationship Id="rId3" Type="http://schemas.openxmlformats.org/officeDocument/2006/relationships/image" Target="../media/image18.svg"/><Relationship Id="rId12" Type="http://schemas.openxmlformats.org/officeDocument/2006/relationships/image" Target="../media/image27.png"/><Relationship Id="rId17" Type="http://schemas.openxmlformats.org/officeDocument/2006/relationships/image" Target="../media/image32.svg"/><Relationship Id="rId25" Type="http://schemas.openxmlformats.org/officeDocument/2006/relationships/image" Target="../media/image40.svg"/><Relationship Id="rId33" Type="http://schemas.openxmlformats.org/officeDocument/2006/relationships/image" Target="../media/image48.svg"/><Relationship Id="rId38" Type="http://schemas.openxmlformats.org/officeDocument/2006/relationships/image" Target="../media/image53.png"/><Relationship Id="rId46" Type="http://schemas.openxmlformats.org/officeDocument/2006/relationships/image" Target="../media/image61.png"/><Relationship Id="rId20" Type="http://schemas.openxmlformats.org/officeDocument/2006/relationships/image" Target="../media/image35.png"/><Relationship Id="rId41" Type="http://schemas.openxmlformats.org/officeDocument/2006/relationships/image" Target="../media/image56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6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8.png"/><Relationship Id="rId4" Type="http://schemas.openxmlformats.org/officeDocument/2006/relationships/image" Target="../media/image6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3.png"/><Relationship Id="rId4" Type="http://schemas.openxmlformats.org/officeDocument/2006/relationships/image" Target="../media/image7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5.png"/><Relationship Id="rId4" Type="http://schemas.openxmlformats.org/officeDocument/2006/relationships/image" Target="../media/image7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804" t="-27556" r="-1923" b="-160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86555" y="3521120"/>
            <a:ext cx="11815598" cy="4093740"/>
            <a:chOff x="0" y="0"/>
            <a:chExt cx="15754131" cy="5458320"/>
          </a:xfrm>
        </p:grpSpPr>
        <p:sp>
          <p:nvSpPr>
            <p:cNvPr id="4" name="TextBox 4"/>
            <p:cNvSpPr txBox="1"/>
            <p:nvPr/>
          </p:nvSpPr>
          <p:spPr>
            <a:xfrm>
              <a:off x="0" y="57150"/>
              <a:ext cx="15754131" cy="1383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810"/>
                </a:lnSpc>
              </a:pPr>
              <a:r>
                <a:rPr lang="en-US" sz="7100">
                  <a:solidFill>
                    <a:srgbClr val="FEFFFD"/>
                  </a:solidFill>
                  <a:latin typeface="Roboto Bold"/>
                </a:rPr>
                <a:t>LẬP TRÌNH WEB BẰNG PHP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809569"/>
              <a:ext cx="15754131" cy="19007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00"/>
                </a:lnSpc>
              </a:pPr>
              <a:r>
                <a:rPr lang="en-US" sz="5000">
                  <a:solidFill>
                    <a:srgbClr val="FEFFFD"/>
                  </a:solidFill>
                  <a:latin typeface="Roboto"/>
                </a:rPr>
                <a:t>ĐỀ TÀI: XÂY DỰNG WEBSITE BÁN MÁY ẢNH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993143"/>
              <a:ext cx="15754131" cy="591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EFFFD"/>
                  </a:solidFill>
                  <a:latin typeface="Fira Sans"/>
                </a:rPr>
                <a:t>GVHD: Phạm Thế Anh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867135"/>
              <a:ext cx="15754131" cy="591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EFFFD"/>
                  </a:solidFill>
                  <a:latin typeface="Fira Sans"/>
                </a:rPr>
                <a:t>Nhóm: 1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92942" y="255905"/>
            <a:ext cx="5072041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 dirty="0">
                <a:solidFill>
                  <a:srgbClr val="FEFFFD"/>
                </a:solidFill>
                <a:latin typeface="Fira Sans"/>
              </a:rPr>
              <a:t>KHOA CÔNG NGHỆ THÔNG TIN,</a:t>
            </a:r>
          </a:p>
          <a:p>
            <a:pPr>
              <a:lnSpc>
                <a:spcPts val="3079"/>
              </a:lnSpc>
            </a:pPr>
            <a:r>
              <a:rPr lang="en-US" sz="2200" dirty="0">
                <a:solidFill>
                  <a:srgbClr val="FEFFFD"/>
                </a:solidFill>
                <a:latin typeface="Fira Sans"/>
              </a:rPr>
              <a:t>TRƯỜNG ĐẠI HỌC CÔNG NGHIỆP HÀ NỘI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9E554B5E-BC0F-BBF4-C02C-408EF83C62B2}"/>
              </a:ext>
            </a:extLst>
          </p:cNvPr>
          <p:cNvSpPr txBox="1"/>
          <p:nvPr/>
        </p:nvSpPr>
        <p:spPr>
          <a:xfrm>
            <a:off x="-8153400" y="4406979"/>
            <a:ext cx="6612971" cy="220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 dirty="0">
                <a:solidFill>
                  <a:srgbClr val="FEFFFD"/>
                </a:solidFill>
                <a:latin typeface="Roboto Bold"/>
              </a:rPr>
              <a:t>Lý do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chọn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đề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tài</a:t>
            </a:r>
            <a:endParaRPr lang="en-US" sz="7200" dirty="0">
              <a:solidFill>
                <a:srgbClr val="FEFFFD"/>
              </a:solidFill>
              <a:latin typeface="Roboto Bold"/>
            </a:endParaRPr>
          </a:p>
        </p:txBody>
      </p:sp>
      <p:grpSp>
        <p:nvGrpSpPr>
          <p:cNvPr id="13" name="Group 3">
            <a:extLst>
              <a:ext uri="{FF2B5EF4-FFF2-40B4-BE49-F238E27FC236}">
                <a16:creationId xmlns:a16="http://schemas.microsoft.com/office/drawing/2014/main" id="{FA30048B-A39F-0D27-A490-30EBC8F8ED27}"/>
              </a:ext>
            </a:extLst>
          </p:cNvPr>
          <p:cNvGrpSpPr/>
          <p:nvPr/>
        </p:nvGrpSpPr>
        <p:grpSpPr>
          <a:xfrm>
            <a:off x="19431000" y="1812583"/>
            <a:ext cx="8115300" cy="6661834"/>
            <a:chOff x="0" y="0"/>
            <a:chExt cx="10820400" cy="8882445"/>
          </a:xfrm>
        </p:grpSpPr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6789045B-AA3F-25D3-FA46-1B80F2F625B2}"/>
                </a:ext>
              </a:extLst>
            </p:cNvPr>
            <p:cNvSpPr txBox="1"/>
            <p:nvPr/>
          </p:nvSpPr>
          <p:spPr>
            <a:xfrm>
              <a:off x="0" y="-57150"/>
              <a:ext cx="10820400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FEFFFD"/>
                  </a:solidFill>
                  <a:latin typeface="Roboto Bold"/>
                </a:rPr>
                <a:t>TIẾP CẬN KHÁCH HÀNG TRỰC TUYẾN</a:t>
              </a:r>
            </a:p>
          </p:txBody>
        </p:sp>
        <p:sp>
          <p:nvSpPr>
            <p:cNvPr id="15" name="TextBox 5">
              <a:extLst>
                <a:ext uri="{FF2B5EF4-FFF2-40B4-BE49-F238E27FC236}">
                  <a16:creationId xmlns:a16="http://schemas.microsoft.com/office/drawing/2014/main" id="{56CACF8E-4E9D-3A1F-916C-D70808B69E70}"/>
                </a:ext>
              </a:extLst>
            </p:cNvPr>
            <p:cNvSpPr txBox="1"/>
            <p:nvPr/>
          </p:nvSpPr>
          <p:spPr>
            <a:xfrm>
              <a:off x="0" y="756366"/>
              <a:ext cx="10820400" cy="11146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Fira Sans"/>
                </a:rPr>
                <a:t>Tiếp cận và kết nối với khách hàng trên toàn cầu thông qua internet</a:t>
              </a:r>
            </a:p>
          </p:txBody>
        </p:sp>
        <p:sp>
          <p:nvSpPr>
            <p:cNvPr id="16" name="TextBox 6">
              <a:extLst>
                <a:ext uri="{FF2B5EF4-FFF2-40B4-BE49-F238E27FC236}">
                  <a16:creationId xmlns:a16="http://schemas.microsoft.com/office/drawing/2014/main" id="{168EA7B7-2941-0375-DB5E-FB6DECEFF95A}"/>
                </a:ext>
              </a:extLst>
            </p:cNvPr>
            <p:cNvSpPr txBox="1"/>
            <p:nvPr/>
          </p:nvSpPr>
          <p:spPr>
            <a:xfrm>
              <a:off x="0" y="3557791"/>
              <a:ext cx="10820400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FEFFFD"/>
                  </a:solidFill>
                  <a:latin typeface="Roboto Bold"/>
                </a:rPr>
                <a:t>TIẾT KIỆM THỜI GIAN VÀ CHI PHÍ DI CHUYỂN</a:t>
              </a:r>
            </a:p>
          </p:txBody>
        </p:sp>
        <p:sp>
          <p:nvSpPr>
            <p:cNvPr id="17" name="TextBox 7">
              <a:extLst>
                <a:ext uri="{FF2B5EF4-FFF2-40B4-BE49-F238E27FC236}">
                  <a16:creationId xmlns:a16="http://schemas.microsoft.com/office/drawing/2014/main" id="{BE3557DE-8BEC-2D7B-EB6A-EDB85F32CB7A}"/>
                </a:ext>
              </a:extLst>
            </p:cNvPr>
            <p:cNvSpPr txBox="1"/>
            <p:nvPr/>
          </p:nvSpPr>
          <p:spPr>
            <a:xfrm>
              <a:off x="0" y="4273941"/>
              <a:ext cx="10820400" cy="11146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Fira Sans"/>
                </a:rPr>
                <a:t>Khách hàng có thể mua sắm tại nhà mà không cần phải đến tận cửa hàng.</a:t>
              </a:r>
            </a:p>
          </p:txBody>
        </p:sp>
        <p:sp>
          <p:nvSpPr>
            <p:cNvPr id="18" name="TextBox 8">
              <a:extLst>
                <a:ext uri="{FF2B5EF4-FFF2-40B4-BE49-F238E27FC236}">
                  <a16:creationId xmlns:a16="http://schemas.microsoft.com/office/drawing/2014/main" id="{FBBE4981-5A94-98CF-380C-6503FF65DD45}"/>
                </a:ext>
              </a:extLst>
            </p:cNvPr>
            <p:cNvSpPr txBox="1"/>
            <p:nvPr/>
          </p:nvSpPr>
          <p:spPr>
            <a:xfrm>
              <a:off x="0" y="7075365"/>
              <a:ext cx="10820400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FEFFFD"/>
                  </a:solidFill>
                  <a:latin typeface="Roboto Bold"/>
                </a:rPr>
                <a:t>TRẢI NGHIỆM MUA SẮM TỐT HƠN</a:t>
              </a:r>
            </a:p>
          </p:txBody>
        </p:sp>
        <p:sp>
          <p:nvSpPr>
            <p:cNvPr id="19" name="TextBox 9">
              <a:extLst>
                <a:ext uri="{FF2B5EF4-FFF2-40B4-BE49-F238E27FC236}">
                  <a16:creationId xmlns:a16="http://schemas.microsoft.com/office/drawing/2014/main" id="{9D12D0F0-9DE3-DA19-45B1-397D2388E633}"/>
                </a:ext>
              </a:extLst>
            </p:cNvPr>
            <p:cNvSpPr txBox="1"/>
            <p:nvPr/>
          </p:nvSpPr>
          <p:spPr>
            <a:xfrm>
              <a:off x="0" y="7791515"/>
              <a:ext cx="10820400" cy="11146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Fira Sans"/>
                </a:rPr>
                <a:t>Bạn có thông tin chi tiết về các sản phẩm, đánh giá từ khách hàng, hướng dẫn sử dụng và các tính năng đặc biệt</a:t>
              </a:r>
            </a:p>
          </p:txBody>
        </p:sp>
        <p:sp>
          <p:nvSpPr>
            <p:cNvPr id="20" name="AutoShape 10">
              <a:extLst>
                <a:ext uri="{FF2B5EF4-FFF2-40B4-BE49-F238E27FC236}">
                  <a16:creationId xmlns:a16="http://schemas.microsoft.com/office/drawing/2014/main" id="{5C5193B8-6EF8-668D-BEC0-245A75A7C9E8}"/>
                </a:ext>
              </a:extLst>
            </p:cNvPr>
            <p:cNvSpPr/>
            <p:nvPr/>
          </p:nvSpPr>
          <p:spPr>
            <a:xfrm>
              <a:off x="0" y="2731119"/>
              <a:ext cx="10820400" cy="0"/>
            </a:xfrm>
            <a:prstGeom prst="line">
              <a:avLst/>
            </a:prstGeom>
            <a:ln w="50800" cap="rnd">
              <a:solidFill>
                <a:srgbClr val="2E2D2D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AutoShape 11">
              <a:extLst>
                <a:ext uri="{FF2B5EF4-FFF2-40B4-BE49-F238E27FC236}">
                  <a16:creationId xmlns:a16="http://schemas.microsoft.com/office/drawing/2014/main" id="{F5069F33-E502-026D-6D3F-6C9272D54E0F}"/>
                </a:ext>
              </a:extLst>
            </p:cNvPr>
            <p:cNvSpPr/>
            <p:nvPr/>
          </p:nvSpPr>
          <p:spPr>
            <a:xfrm>
              <a:off x="0" y="6248693"/>
              <a:ext cx="10820400" cy="0"/>
            </a:xfrm>
            <a:prstGeom prst="line">
              <a:avLst/>
            </a:prstGeom>
            <a:ln w="50800" cap="rnd">
              <a:solidFill>
                <a:srgbClr val="2E2D2D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386475" y="6272066"/>
            <a:ext cx="632537" cy="632537"/>
          </a:xfrm>
          <a:custGeom>
            <a:avLst/>
            <a:gdLst/>
            <a:ahLst/>
            <a:cxnLst/>
            <a:rect l="l" t="t" r="r" b="b"/>
            <a:pathLst>
              <a:path w="632537" h="632537">
                <a:moveTo>
                  <a:pt x="0" y="0"/>
                </a:moveTo>
                <a:lnTo>
                  <a:pt x="632538" y="0"/>
                </a:lnTo>
                <a:lnTo>
                  <a:pt x="632538" y="632538"/>
                </a:lnTo>
                <a:lnTo>
                  <a:pt x="0" y="6325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985536" y="6272066"/>
            <a:ext cx="632537" cy="632537"/>
          </a:xfrm>
          <a:custGeom>
            <a:avLst/>
            <a:gdLst/>
            <a:ahLst/>
            <a:cxnLst/>
            <a:rect l="l" t="t" r="r" b="b"/>
            <a:pathLst>
              <a:path w="632537" h="632537">
                <a:moveTo>
                  <a:pt x="0" y="0"/>
                </a:moveTo>
                <a:lnTo>
                  <a:pt x="632537" y="0"/>
                </a:lnTo>
                <a:lnTo>
                  <a:pt x="632537" y="632538"/>
                </a:lnTo>
                <a:lnTo>
                  <a:pt x="0" y="6325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566992" y="6259217"/>
            <a:ext cx="681788" cy="658235"/>
          </a:xfrm>
          <a:custGeom>
            <a:avLst/>
            <a:gdLst/>
            <a:ahLst/>
            <a:cxnLst/>
            <a:rect l="l" t="t" r="r" b="b"/>
            <a:pathLst>
              <a:path w="681788" h="658235">
                <a:moveTo>
                  <a:pt x="0" y="0"/>
                </a:moveTo>
                <a:lnTo>
                  <a:pt x="681788" y="0"/>
                </a:lnTo>
                <a:lnTo>
                  <a:pt x="681788" y="658236"/>
                </a:lnTo>
                <a:lnTo>
                  <a:pt x="0" y="6582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2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5095920" y="6272066"/>
            <a:ext cx="658235" cy="658235"/>
          </a:xfrm>
          <a:custGeom>
            <a:avLst/>
            <a:gdLst/>
            <a:ahLst/>
            <a:cxnLst/>
            <a:rect l="l" t="t" r="r" b="b"/>
            <a:pathLst>
              <a:path w="658235" h="658235">
                <a:moveTo>
                  <a:pt x="0" y="0"/>
                </a:moveTo>
                <a:lnTo>
                  <a:pt x="658236" y="0"/>
                </a:lnTo>
                <a:lnTo>
                  <a:pt x="658236" y="658236"/>
                </a:lnTo>
                <a:lnTo>
                  <a:pt x="0" y="6582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42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8883841" y="6272066"/>
            <a:ext cx="632537" cy="632537"/>
          </a:xfrm>
          <a:custGeom>
            <a:avLst/>
            <a:gdLst/>
            <a:ahLst/>
            <a:cxnLst/>
            <a:rect l="l" t="t" r="r" b="b"/>
            <a:pathLst>
              <a:path w="632537" h="632537">
                <a:moveTo>
                  <a:pt x="0" y="0"/>
                </a:moveTo>
                <a:lnTo>
                  <a:pt x="632537" y="0"/>
                </a:lnTo>
                <a:lnTo>
                  <a:pt x="632537" y="632538"/>
                </a:lnTo>
                <a:lnTo>
                  <a:pt x="0" y="63253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42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0437056" y="7648181"/>
            <a:ext cx="526588" cy="658235"/>
          </a:xfrm>
          <a:custGeom>
            <a:avLst/>
            <a:gdLst/>
            <a:ahLst/>
            <a:cxnLst/>
            <a:rect l="l" t="t" r="r" b="b"/>
            <a:pathLst>
              <a:path w="526588" h="658235">
                <a:moveTo>
                  <a:pt x="0" y="0"/>
                </a:moveTo>
                <a:lnTo>
                  <a:pt x="526588" y="0"/>
                </a:lnTo>
                <a:lnTo>
                  <a:pt x="526588" y="658235"/>
                </a:lnTo>
                <a:lnTo>
                  <a:pt x="0" y="65823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alphaModFix amt="42000"/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1881363" y="7648181"/>
            <a:ext cx="836096" cy="658235"/>
          </a:xfrm>
          <a:custGeom>
            <a:avLst/>
            <a:gdLst/>
            <a:ahLst/>
            <a:cxnLst/>
            <a:rect l="l" t="t" r="r" b="b"/>
            <a:pathLst>
              <a:path w="836096" h="658235">
                <a:moveTo>
                  <a:pt x="0" y="0"/>
                </a:moveTo>
                <a:lnTo>
                  <a:pt x="836096" y="0"/>
                </a:lnTo>
                <a:lnTo>
                  <a:pt x="836096" y="658235"/>
                </a:lnTo>
                <a:lnTo>
                  <a:pt x="0" y="658235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alphaModFix amt="42000"/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3615869" y="7686060"/>
            <a:ext cx="545913" cy="620356"/>
          </a:xfrm>
          <a:custGeom>
            <a:avLst/>
            <a:gdLst/>
            <a:ahLst/>
            <a:cxnLst/>
            <a:rect l="l" t="t" r="r" b="b"/>
            <a:pathLst>
              <a:path w="545913" h="620356">
                <a:moveTo>
                  <a:pt x="0" y="0"/>
                </a:moveTo>
                <a:lnTo>
                  <a:pt x="545914" y="0"/>
                </a:lnTo>
                <a:lnTo>
                  <a:pt x="545914" y="620356"/>
                </a:lnTo>
                <a:lnTo>
                  <a:pt x="0" y="620356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alphaModFix amt="42000"/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5112675" y="7661030"/>
            <a:ext cx="619938" cy="658235"/>
          </a:xfrm>
          <a:custGeom>
            <a:avLst/>
            <a:gdLst/>
            <a:ahLst/>
            <a:cxnLst/>
            <a:rect l="l" t="t" r="r" b="b"/>
            <a:pathLst>
              <a:path w="619938" h="658235">
                <a:moveTo>
                  <a:pt x="0" y="0"/>
                </a:moveTo>
                <a:lnTo>
                  <a:pt x="619938" y="0"/>
                </a:lnTo>
                <a:lnTo>
                  <a:pt x="619938" y="658235"/>
                </a:lnTo>
                <a:lnTo>
                  <a:pt x="0" y="658235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alphaModFix amt="42000"/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9012213" y="7648181"/>
            <a:ext cx="371005" cy="658235"/>
          </a:xfrm>
          <a:custGeom>
            <a:avLst/>
            <a:gdLst/>
            <a:ahLst/>
            <a:cxnLst/>
            <a:rect l="l" t="t" r="r" b="b"/>
            <a:pathLst>
              <a:path w="371005" h="658235">
                <a:moveTo>
                  <a:pt x="0" y="0"/>
                </a:moveTo>
                <a:lnTo>
                  <a:pt x="371006" y="0"/>
                </a:lnTo>
                <a:lnTo>
                  <a:pt x="371006" y="658235"/>
                </a:lnTo>
                <a:lnTo>
                  <a:pt x="0" y="658235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alphaModFix amt="42000"/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0368871" y="4883103"/>
            <a:ext cx="667746" cy="632537"/>
          </a:xfrm>
          <a:custGeom>
            <a:avLst/>
            <a:gdLst/>
            <a:ahLst/>
            <a:cxnLst/>
            <a:rect l="l" t="t" r="r" b="b"/>
            <a:pathLst>
              <a:path w="667746" h="632537">
                <a:moveTo>
                  <a:pt x="0" y="0"/>
                </a:moveTo>
                <a:lnTo>
                  <a:pt x="667746" y="0"/>
                </a:lnTo>
                <a:lnTo>
                  <a:pt x="667746" y="632537"/>
                </a:lnTo>
                <a:lnTo>
                  <a:pt x="0" y="63253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alphaModFix amt="42000"/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2048790" y="4883103"/>
            <a:ext cx="506030" cy="632537"/>
          </a:xfrm>
          <a:custGeom>
            <a:avLst/>
            <a:gdLst/>
            <a:ahLst/>
            <a:cxnLst/>
            <a:rect l="l" t="t" r="r" b="b"/>
            <a:pathLst>
              <a:path w="506030" h="632537">
                <a:moveTo>
                  <a:pt x="0" y="0"/>
                </a:moveTo>
                <a:lnTo>
                  <a:pt x="506029" y="0"/>
                </a:lnTo>
                <a:lnTo>
                  <a:pt x="506029" y="632537"/>
                </a:lnTo>
                <a:lnTo>
                  <a:pt x="0" y="632537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alphaModFix amt="42000"/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3591618" y="4883103"/>
            <a:ext cx="632537" cy="632537"/>
          </a:xfrm>
          <a:custGeom>
            <a:avLst/>
            <a:gdLst/>
            <a:ahLst/>
            <a:cxnLst/>
            <a:rect l="l" t="t" r="r" b="b"/>
            <a:pathLst>
              <a:path w="632537" h="632537">
                <a:moveTo>
                  <a:pt x="0" y="0"/>
                </a:moveTo>
                <a:lnTo>
                  <a:pt x="632537" y="0"/>
                </a:lnTo>
                <a:lnTo>
                  <a:pt x="632537" y="632537"/>
                </a:lnTo>
                <a:lnTo>
                  <a:pt x="0" y="632537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alphaModFix amt="42000"/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5117462" y="4883103"/>
            <a:ext cx="615151" cy="658235"/>
          </a:xfrm>
          <a:custGeom>
            <a:avLst/>
            <a:gdLst/>
            <a:ahLst/>
            <a:cxnLst/>
            <a:rect l="l" t="t" r="r" b="b"/>
            <a:pathLst>
              <a:path w="615151" h="658235">
                <a:moveTo>
                  <a:pt x="0" y="0"/>
                </a:moveTo>
                <a:lnTo>
                  <a:pt x="615151" y="0"/>
                </a:lnTo>
                <a:lnTo>
                  <a:pt x="615151" y="658235"/>
                </a:lnTo>
                <a:lnTo>
                  <a:pt x="0" y="658235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alphaModFix amt="42000"/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8879369" y="4870254"/>
            <a:ext cx="641480" cy="658235"/>
          </a:xfrm>
          <a:custGeom>
            <a:avLst/>
            <a:gdLst/>
            <a:ahLst/>
            <a:cxnLst/>
            <a:rect l="l" t="t" r="r" b="b"/>
            <a:pathLst>
              <a:path w="641480" h="658235">
                <a:moveTo>
                  <a:pt x="0" y="0"/>
                </a:moveTo>
                <a:lnTo>
                  <a:pt x="641481" y="0"/>
                </a:lnTo>
                <a:lnTo>
                  <a:pt x="641481" y="658235"/>
                </a:lnTo>
                <a:lnTo>
                  <a:pt x="0" y="658235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alphaModFix amt="42000"/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0428453" y="3494139"/>
            <a:ext cx="548582" cy="632537"/>
          </a:xfrm>
          <a:custGeom>
            <a:avLst/>
            <a:gdLst/>
            <a:ahLst/>
            <a:cxnLst/>
            <a:rect l="l" t="t" r="r" b="b"/>
            <a:pathLst>
              <a:path w="548582" h="632537">
                <a:moveTo>
                  <a:pt x="0" y="0"/>
                </a:moveTo>
                <a:lnTo>
                  <a:pt x="548582" y="0"/>
                </a:lnTo>
                <a:lnTo>
                  <a:pt x="548582" y="632537"/>
                </a:lnTo>
                <a:lnTo>
                  <a:pt x="0" y="632537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alphaModFix amt="42000"/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>
            <a:off x="12024063" y="3494139"/>
            <a:ext cx="555483" cy="632537"/>
          </a:xfrm>
          <a:custGeom>
            <a:avLst/>
            <a:gdLst/>
            <a:ahLst/>
            <a:cxnLst/>
            <a:rect l="l" t="t" r="r" b="b"/>
            <a:pathLst>
              <a:path w="555483" h="632537">
                <a:moveTo>
                  <a:pt x="0" y="0"/>
                </a:moveTo>
                <a:lnTo>
                  <a:pt x="555483" y="0"/>
                </a:lnTo>
                <a:lnTo>
                  <a:pt x="555483" y="632537"/>
                </a:lnTo>
                <a:lnTo>
                  <a:pt x="0" y="632537"/>
                </a:lnTo>
                <a:lnTo>
                  <a:pt x="0" y="0"/>
                </a:lnTo>
                <a:close/>
              </a:path>
            </a:pathLst>
          </a:custGeom>
          <a:blipFill>
            <a:blip r:embed="rId34">
              <a:alphaModFix amt="42000"/>
              <a:extLst>
                <a:ext uri="{96DAC541-7B7A-43D3-8B79-37D633B846F1}">
                  <asvg:svgBlip xmlns:asvg="http://schemas.microsoft.com/office/drawing/2016/SVG/main" r:embed="rId3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13591618" y="3494139"/>
            <a:ext cx="632537" cy="632537"/>
          </a:xfrm>
          <a:custGeom>
            <a:avLst/>
            <a:gdLst/>
            <a:ahLst/>
            <a:cxnLst/>
            <a:rect l="l" t="t" r="r" b="b"/>
            <a:pathLst>
              <a:path w="632537" h="632537">
                <a:moveTo>
                  <a:pt x="0" y="0"/>
                </a:moveTo>
                <a:lnTo>
                  <a:pt x="632537" y="0"/>
                </a:lnTo>
                <a:lnTo>
                  <a:pt x="632537" y="632537"/>
                </a:lnTo>
                <a:lnTo>
                  <a:pt x="0" y="632537"/>
                </a:lnTo>
                <a:lnTo>
                  <a:pt x="0" y="0"/>
                </a:lnTo>
                <a:close/>
              </a:path>
            </a:pathLst>
          </a:custGeom>
          <a:blipFill>
            <a:blip r:embed="rId36">
              <a:alphaModFix amt="42000"/>
              <a:extLst>
                <a:ext uri="{96DAC541-7B7A-43D3-8B79-37D633B846F1}">
                  <asvg:svgBlip xmlns:asvg="http://schemas.microsoft.com/office/drawing/2016/SVG/main" r:embed="rId3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5164736" y="3494139"/>
            <a:ext cx="520604" cy="658235"/>
          </a:xfrm>
          <a:custGeom>
            <a:avLst/>
            <a:gdLst/>
            <a:ahLst/>
            <a:cxnLst/>
            <a:rect l="l" t="t" r="r" b="b"/>
            <a:pathLst>
              <a:path w="520604" h="658235">
                <a:moveTo>
                  <a:pt x="0" y="0"/>
                </a:moveTo>
                <a:lnTo>
                  <a:pt x="520604" y="0"/>
                </a:lnTo>
                <a:lnTo>
                  <a:pt x="520604" y="658235"/>
                </a:lnTo>
                <a:lnTo>
                  <a:pt x="0" y="658235"/>
                </a:lnTo>
                <a:lnTo>
                  <a:pt x="0" y="0"/>
                </a:lnTo>
                <a:close/>
              </a:path>
            </a:pathLst>
          </a:custGeom>
          <a:blipFill>
            <a:blip r:embed="rId38">
              <a:alphaModFix amt="42000"/>
              <a:extLst>
                <a:ext uri="{96DAC541-7B7A-43D3-8B79-37D633B846F1}">
                  <asvg:svgBlip xmlns:asvg="http://schemas.microsoft.com/office/drawing/2016/SVG/main" r:embed="rId3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8879369" y="3489667"/>
            <a:ext cx="641480" cy="641480"/>
          </a:xfrm>
          <a:custGeom>
            <a:avLst/>
            <a:gdLst/>
            <a:ahLst/>
            <a:cxnLst/>
            <a:rect l="l" t="t" r="r" b="b"/>
            <a:pathLst>
              <a:path w="641480" h="641480">
                <a:moveTo>
                  <a:pt x="0" y="0"/>
                </a:moveTo>
                <a:lnTo>
                  <a:pt x="641481" y="0"/>
                </a:lnTo>
                <a:lnTo>
                  <a:pt x="641481" y="641481"/>
                </a:lnTo>
                <a:lnTo>
                  <a:pt x="0" y="641481"/>
                </a:lnTo>
                <a:lnTo>
                  <a:pt x="0" y="0"/>
                </a:lnTo>
                <a:close/>
              </a:path>
            </a:pathLst>
          </a:custGeom>
          <a:blipFill>
            <a:blip r:embed="rId40">
              <a:alphaModFix amt="42000"/>
              <a:extLst>
                <a:ext uri="{96DAC541-7B7A-43D3-8B79-37D633B846F1}">
                  <asvg:svgBlip xmlns:asvg="http://schemas.microsoft.com/office/drawing/2016/SVG/main" r:embed="rId4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10519039" y="2053493"/>
            <a:ext cx="369172" cy="632537"/>
          </a:xfrm>
          <a:custGeom>
            <a:avLst/>
            <a:gdLst/>
            <a:ahLst/>
            <a:cxnLst/>
            <a:rect l="l" t="t" r="r" b="b"/>
            <a:pathLst>
              <a:path w="369172" h="632537">
                <a:moveTo>
                  <a:pt x="0" y="0"/>
                </a:moveTo>
                <a:lnTo>
                  <a:pt x="369172" y="0"/>
                </a:lnTo>
                <a:lnTo>
                  <a:pt x="369172" y="632537"/>
                </a:lnTo>
                <a:lnTo>
                  <a:pt x="0" y="632537"/>
                </a:lnTo>
                <a:lnTo>
                  <a:pt x="0" y="0"/>
                </a:lnTo>
                <a:close/>
              </a:path>
            </a:pathLst>
          </a:custGeom>
          <a:blipFill>
            <a:blip r:embed="rId42">
              <a:alphaModFix amt="42000"/>
              <a:extLst>
                <a:ext uri="{96DAC541-7B7A-43D3-8B79-37D633B846F1}">
                  <asvg:svgBlip xmlns:asvg="http://schemas.microsoft.com/office/drawing/2016/SVG/main" r:embed="rId4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12052546" y="2053493"/>
            <a:ext cx="500280" cy="632537"/>
          </a:xfrm>
          <a:custGeom>
            <a:avLst/>
            <a:gdLst/>
            <a:ahLst/>
            <a:cxnLst/>
            <a:rect l="l" t="t" r="r" b="b"/>
            <a:pathLst>
              <a:path w="500280" h="632537">
                <a:moveTo>
                  <a:pt x="0" y="0"/>
                </a:moveTo>
                <a:lnTo>
                  <a:pt x="500280" y="0"/>
                </a:lnTo>
                <a:lnTo>
                  <a:pt x="500280" y="632537"/>
                </a:lnTo>
                <a:lnTo>
                  <a:pt x="0" y="632537"/>
                </a:lnTo>
                <a:lnTo>
                  <a:pt x="0" y="0"/>
                </a:lnTo>
                <a:close/>
              </a:path>
            </a:pathLst>
          </a:custGeom>
          <a:blipFill>
            <a:blip r:embed="rId38">
              <a:alphaModFix amt="42000"/>
              <a:extLst>
                <a:ext uri="{96DAC541-7B7A-43D3-8B79-37D633B846F1}">
                  <asvg:svgBlip xmlns:asvg="http://schemas.microsoft.com/office/drawing/2016/SVG/main" r:embed="rId3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13655753" y="2053493"/>
            <a:ext cx="506030" cy="632537"/>
          </a:xfrm>
          <a:custGeom>
            <a:avLst/>
            <a:gdLst/>
            <a:ahLst/>
            <a:cxnLst/>
            <a:rect l="l" t="t" r="r" b="b"/>
            <a:pathLst>
              <a:path w="506030" h="632537">
                <a:moveTo>
                  <a:pt x="0" y="0"/>
                </a:moveTo>
                <a:lnTo>
                  <a:pt x="506030" y="0"/>
                </a:lnTo>
                <a:lnTo>
                  <a:pt x="506030" y="632537"/>
                </a:lnTo>
                <a:lnTo>
                  <a:pt x="0" y="632537"/>
                </a:lnTo>
                <a:lnTo>
                  <a:pt x="0" y="0"/>
                </a:lnTo>
                <a:close/>
              </a:path>
            </a:pathLst>
          </a:custGeom>
          <a:blipFill>
            <a:blip r:embed="rId44">
              <a:alphaModFix amt="42000"/>
              <a:extLst>
                <a:ext uri="{96DAC541-7B7A-43D3-8B79-37D633B846F1}">
                  <asvg:svgBlip xmlns:asvg="http://schemas.microsoft.com/office/drawing/2016/SVG/main" r:embed="rId4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5099195" y="2053493"/>
            <a:ext cx="653448" cy="658235"/>
          </a:xfrm>
          <a:custGeom>
            <a:avLst/>
            <a:gdLst/>
            <a:ahLst/>
            <a:cxnLst/>
            <a:rect l="l" t="t" r="r" b="b"/>
            <a:pathLst>
              <a:path w="653448" h="658235">
                <a:moveTo>
                  <a:pt x="0" y="0"/>
                </a:moveTo>
                <a:lnTo>
                  <a:pt x="653448" y="0"/>
                </a:lnTo>
                <a:lnTo>
                  <a:pt x="653448" y="658235"/>
                </a:lnTo>
                <a:lnTo>
                  <a:pt x="0" y="658235"/>
                </a:lnTo>
                <a:lnTo>
                  <a:pt x="0" y="0"/>
                </a:lnTo>
                <a:close/>
              </a:path>
            </a:pathLst>
          </a:custGeom>
          <a:blipFill>
            <a:blip r:embed="rId46">
              <a:alphaModFix amt="42000"/>
              <a:extLst>
                <a:ext uri="{96DAC541-7B7A-43D3-8B79-37D633B846F1}">
                  <asvg:svgBlip xmlns:asvg="http://schemas.microsoft.com/office/drawing/2016/SVG/main" r:embed="rId4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8879369" y="1967735"/>
            <a:ext cx="643243" cy="804053"/>
          </a:xfrm>
          <a:custGeom>
            <a:avLst/>
            <a:gdLst/>
            <a:ahLst/>
            <a:cxnLst/>
            <a:rect l="l" t="t" r="r" b="b"/>
            <a:pathLst>
              <a:path w="643243" h="804053">
                <a:moveTo>
                  <a:pt x="0" y="0"/>
                </a:moveTo>
                <a:lnTo>
                  <a:pt x="643243" y="0"/>
                </a:lnTo>
                <a:lnTo>
                  <a:pt x="643243" y="804053"/>
                </a:lnTo>
                <a:lnTo>
                  <a:pt x="0" y="804053"/>
                </a:lnTo>
                <a:lnTo>
                  <a:pt x="0" y="0"/>
                </a:lnTo>
                <a:close/>
              </a:path>
            </a:pathLst>
          </a:custGeom>
          <a:blipFill>
            <a:blip r:embed="rId48">
              <a:alphaModFix amt="42000"/>
              <a:extLst>
                <a:ext uri="{96DAC541-7B7A-43D3-8B79-37D633B846F1}">
                  <asvg:svgBlip xmlns:asvg="http://schemas.microsoft.com/office/drawing/2016/SVG/main" r:embed="rId4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3828562" y="2337627"/>
            <a:ext cx="10630876" cy="6356026"/>
          </a:xfrm>
          <a:custGeom>
            <a:avLst/>
            <a:gdLst/>
            <a:ahLst/>
            <a:cxnLst/>
            <a:rect l="l" t="t" r="r" b="b"/>
            <a:pathLst>
              <a:path w="10630876" h="6356026">
                <a:moveTo>
                  <a:pt x="0" y="0"/>
                </a:moveTo>
                <a:lnTo>
                  <a:pt x="10630876" y="0"/>
                </a:lnTo>
                <a:lnTo>
                  <a:pt x="10630876" y="6356026"/>
                </a:lnTo>
                <a:lnTo>
                  <a:pt x="0" y="6356026"/>
                </a:lnTo>
                <a:lnTo>
                  <a:pt x="0" y="0"/>
                </a:lnTo>
                <a:close/>
              </a:path>
            </a:pathLst>
          </a:custGeom>
          <a:blipFill>
            <a:blip r:embed="rId5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TextBox 28"/>
          <p:cNvSpPr txBox="1"/>
          <p:nvPr/>
        </p:nvSpPr>
        <p:spPr>
          <a:xfrm>
            <a:off x="-3346478" y="364027"/>
            <a:ext cx="14234689" cy="664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6"/>
              </a:lnSpc>
              <a:spcBef>
                <a:spcPct val="0"/>
              </a:spcBef>
            </a:pPr>
            <a:r>
              <a:rPr lang="en-US" sz="3897">
                <a:solidFill>
                  <a:srgbClr val="FEFFFD"/>
                </a:solidFill>
                <a:latin typeface="Fira Sans"/>
              </a:rPr>
              <a:t>Nhận thông báo từ email</a:t>
            </a:r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7D019806-C12C-C85B-8A31-D696701D3B69}"/>
              </a:ext>
            </a:extLst>
          </p:cNvPr>
          <p:cNvSpPr/>
          <p:nvPr/>
        </p:nvSpPr>
        <p:spPr>
          <a:xfrm>
            <a:off x="8879369" y="10834986"/>
            <a:ext cx="8793190" cy="9372741"/>
          </a:xfrm>
          <a:custGeom>
            <a:avLst/>
            <a:gdLst/>
            <a:ahLst/>
            <a:cxnLst/>
            <a:rect l="l" t="t" r="r" b="b"/>
            <a:pathLst>
              <a:path w="8793190" h="9372741">
                <a:moveTo>
                  <a:pt x="0" y="0"/>
                </a:moveTo>
                <a:lnTo>
                  <a:pt x="8793190" y="0"/>
                </a:lnTo>
                <a:lnTo>
                  <a:pt x="8793190" y="9372742"/>
                </a:lnTo>
                <a:lnTo>
                  <a:pt x="0" y="9372742"/>
                </a:lnTo>
                <a:lnTo>
                  <a:pt x="0" y="0"/>
                </a:lnTo>
                <a:close/>
              </a:path>
            </a:pathLst>
          </a:custGeom>
          <a:blipFill>
            <a:blip r:embed="rId5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TextBox 4">
            <a:extLst>
              <a:ext uri="{FF2B5EF4-FFF2-40B4-BE49-F238E27FC236}">
                <a16:creationId xmlns:a16="http://schemas.microsoft.com/office/drawing/2014/main" id="{2958355B-BD7B-C8C6-20E0-BD0D5474FC50}"/>
              </a:ext>
            </a:extLst>
          </p:cNvPr>
          <p:cNvSpPr txBox="1"/>
          <p:nvPr/>
        </p:nvSpPr>
        <p:spPr>
          <a:xfrm>
            <a:off x="1591492" y="14841906"/>
            <a:ext cx="5863500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FEFFFD"/>
                </a:solidFill>
                <a:latin typeface="Fira Sans"/>
              </a:rPr>
              <a:t>Giao </a:t>
            </a:r>
            <a:r>
              <a:rPr lang="en-US" sz="3999" dirty="0" err="1">
                <a:solidFill>
                  <a:srgbClr val="FEFFFD"/>
                </a:solidFill>
                <a:latin typeface="Fira Sans"/>
              </a:rPr>
              <a:t>diện</a:t>
            </a:r>
            <a:r>
              <a:rPr lang="en-US" sz="39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999" dirty="0" err="1">
                <a:solidFill>
                  <a:srgbClr val="FEFFFD"/>
                </a:solidFill>
                <a:latin typeface="Fira Sans"/>
              </a:rPr>
              <a:t>thanh</a:t>
            </a:r>
            <a:r>
              <a:rPr lang="en-US" sz="39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999" dirty="0" err="1">
                <a:solidFill>
                  <a:srgbClr val="FEFFFD"/>
                </a:solidFill>
                <a:latin typeface="Fira Sans"/>
              </a:rPr>
              <a:t>toán</a:t>
            </a:r>
            <a:endParaRPr lang="en-US" sz="3999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33" name="Freeform 3">
            <a:extLst>
              <a:ext uri="{FF2B5EF4-FFF2-40B4-BE49-F238E27FC236}">
                <a16:creationId xmlns:a16="http://schemas.microsoft.com/office/drawing/2014/main" id="{B0FD114E-56AE-72FE-BF13-0DA8428BC565}"/>
              </a:ext>
            </a:extLst>
          </p:cNvPr>
          <p:cNvSpPr/>
          <p:nvPr/>
        </p:nvSpPr>
        <p:spPr>
          <a:xfrm>
            <a:off x="-13237618" y="3528114"/>
            <a:ext cx="11729631" cy="4791151"/>
          </a:xfrm>
          <a:custGeom>
            <a:avLst/>
            <a:gdLst/>
            <a:ahLst/>
            <a:cxnLst/>
            <a:rect l="l" t="t" r="r" b="b"/>
            <a:pathLst>
              <a:path w="11729631" h="4791151">
                <a:moveTo>
                  <a:pt x="0" y="0"/>
                </a:moveTo>
                <a:lnTo>
                  <a:pt x="11729630" y="0"/>
                </a:lnTo>
                <a:lnTo>
                  <a:pt x="11729630" y="4791150"/>
                </a:lnTo>
                <a:lnTo>
                  <a:pt x="0" y="4791150"/>
                </a:lnTo>
                <a:lnTo>
                  <a:pt x="0" y="0"/>
                </a:lnTo>
                <a:close/>
              </a:path>
            </a:pathLst>
          </a:custGeom>
          <a:blipFill>
            <a:blip r:embed="rId5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TextBox 4">
            <a:extLst>
              <a:ext uri="{FF2B5EF4-FFF2-40B4-BE49-F238E27FC236}">
                <a16:creationId xmlns:a16="http://schemas.microsoft.com/office/drawing/2014/main" id="{D627F6FC-1C82-72CF-4765-BE20B411087B}"/>
              </a:ext>
            </a:extLst>
          </p:cNvPr>
          <p:cNvSpPr txBox="1"/>
          <p:nvPr/>
        </p:nvSpPr>
        <p:spPr>
          <a:xfrm>
            <a:off x="-15488103" y="1228588"/>
            <a:ext cx="4457700" cy="577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64"/>
              </a:lnSpc>
              <a:spcBef>
                <a:spcPct val="0"/>
              </a:spcBef>
            </a:pPr>
            <a:r>
              <a:rPr lang="en-US" sz="3403" dirty="0" err="1">
                <a:solidFill>
                  <a:srgbClr val="FEFFFD"/>
                </a:solidFill>
                <a:latin typeface="Fira Sans"/>
              </a:rPr>
              <a:t>Chức</a:t>
            </a:r>
            <a:r>
              <a:rPr lang="en-US" sz="3403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403" dirty="0" err="1">
                <a:solidFill>
                  <a:srgbClr val="FEFFFD"/>
                </a:solidFill>
                <a:latin typeface="Fira Sans"/>
              </a:rPr>
              <a:t>năng</a:t>
            </a:r>
            <a:r>
              <a:rPr lang="en-US" sz="3403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403" dirty="0" err="1">
                <a:solidFill>
                  <a:srgbClr val="FEFFFD"/>
                </a:solidFill>
                <a:latin typeface="Fira Sans"/>
              </a:rPr>
              <a:t>giỏ</a:t>
            </a:r>
            <a:r>
              <a:rPr lang="en-US" sz="3403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403" dirty="0" err="1">
                <a:solidFill>
                  <a:srgbClr val="FEFFFD"/>
                </a:solidFill>
                <a:latin typeface="Fira Sans"/>
              </a:rPr>
              <a:t>hàng</a:t>
            </a:r>
            <a:endParaRPr lang="en-US" sz="3403" dirty="0">
              <a:solidFill>
                <a:srgbClr val="FEFFFD"/>
              </a:solidFill>
              <a:latin typeface="Fira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77" b="-92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279185" y="2747925"/>
            <a:ext cx="11729631" cy="4791151"/>
          </a:xfrm>
          <a:custGeom>
            <a:avLst/>
            <a:gdLst/>
            <a:ahLst/>
            <a:cxnLst/>
            <a:rect l="l" t="t" r="r" b="b"/>
            <a:pathLst>
              <a:path w="11729631" h="4791151">
                <a:moveTo>
                  <a:pt x="0" y="0"/>
                </a:moveTo>
                <a:lnTo>
                  <a:pt x="11729630" y="0"/>
                </a:lnTo>
                <a:lnTo>
                  <a:pt x="11729630" y="4791150"/>
                </a:lnTo>
                <a:lnTo>
                  <a:pt x="0" y="47911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448399"/>
            <a:ext cx="4457700" cy="577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64"/>
              </a:lnSpc>
              <a:spcBef>
                <a:spcPct val="0"/>
              </a:spcBef>
            </a:pPr>
            <a:r>
              <a:rPr lang="en-US" sz="3403" dirty="0" err="1">
                <a:solidFill>
                  <a:srgbClr val="FEFFFD"/>
                </a:solidFill>
                <a:latin typeface="Fira Sans"/>
              </a:rPr>
              <a:t>Chức</a:t>
            </a:r>
            <a:r>
              <a:rPr lang="en-US" sz="3403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403" dirty="0" err="1">
                <a:solidFill>
                  <a:srgbClr val="FEFFFD"/>
                </a:solidFill>
                <a:latin typeface="Fira Sans"/>
              </a:rPr>
              <a:t>năng</a:t>
            </a:r>
            <a:r>
              <a:rPr lang="en-US" sz="3403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403" dirty="0" err="1">
                <a:solidFill>
                  <a:srgbClr val="FEFFFD"/>
                </a:solidFill>
                <a:latin typeface="Fira Sans"/>
              </a:rPr>
              <a:t>giỏ</a:t>
            </a:r>
            <a:r>
              <a:rPr lang="en-US" sz="3403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403" dirty="0" err="1">
                <a:solidFill>
                  <a:srgbClr val="FEFFFD"/>
                </a:solidFill>
                <a:latin typeface="Fira Sans"/>
              </a:rPr>
              <a:t>hàng</a:t>
            </a:r>
            <a:endParaRPr lang="en-US" sz="3403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5" name="Freeform 27">
            <a:extLst>
              <a:ext uri="{FF2B5EF4-FFF2-40B4-BE49-F238E27FC236}">
                <a16:creationId xmlns:a16="http://schemas.microsoft.com/office/drawing/2014/main" id="{ACE6455D-D6C5-7477-B5F0-66661A9E5FB6}"/>
              </a:ext>
            </a:extLst>
          </p:cNvPr>
          <p:cNvSpPr/>
          <p:nvPr/>
        </p:nvSpPr>
        <p:spPr>
          <a:xfrm>
            <a:off x="22555200" y="2324100"/>
            <a:ext cx="10630876" cy="6356026"/>
          </a:xfrm>
          <a:custGeom>
            <a:avLst/>
            <a:gdLst/>
            <a:ahLst/>
            <a:cxnLst/>
            <a:rect l="l" t="t" r="r" b="b"/>
            <a:pathLst>
              <a:path w="10630876" h="6356026">
                <a:moveTo>
                  <a:pt x="0" y="0"/>
                </a:moveTo>
                <a:lnTo>
                  <a:pt x="10630876" y="0"/>
                </a:lnTo>
                <a:lnTo>
                  <a:pt x="10630876" y="6356026"/>
                </a:lnTo>
                <a:lnTo>
                  <a:pt x="0" y="63560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28">
            <a:extLst>
              <a:ext uri="{FF2B5EF4-FFF2-40B4-BE49-F238E27FC236}">
                <a16:creationId xmlns:a16="http://schemas.microsoft.com/office/drawing/2014/main" id="{3139036E-3CB2-E915-305D-16B152D3205B}"/>
              </a:ext>
            </a:extLst>
          </p:cNvPr>
          <p:cNvSpPr txBox="1"/>
          <p:nvPr/>
        </p:nvSpPr>
        <p:spPr>
          <a:xfrm>
            <a:off x="15380160" y="350500"/>
            <a:ext cx="14234689" cy="664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6"/>
              </a:lnSpc>
              <a:spcBef>
                <a:spcPct val="0"/>
              </a:spcBef>
            </a:pPr>
            <a:r>
              <a:rPr lang="en-US" sz="3897">
                <a:solidFill>
                  <a:srgbClr val="FEFFFD"/>
                </a:solidFill>
                <a:latin typeface="Fira Sans"/>
              </a:rPr>
              <a:t>Nhận thông báo từ email</a:t>
            </a:r>
          </a:p>
        </p:txBody>
      </p:sp>
      <p:sp>
        <p:nvSpPr>
          <p:cNvPr id="7" name="Freeform 3">
            <a:extLst>
              <a:ext uri="{FF2B5EF4-FFF2-40B4-BE49-F238E27FC236}">
                <a16:creationId xmlns:a16="http://schemas.microsoft.com/office/drawing/2014/main" id="{CC9FEB67-8EB4-E4F8-73DE-A9D9C9A878A9}"/>
              </a:ext>
            </a:extLst>
          </p:cNvPr>
          <p:cNvSpPr/>
          <p:nvPr/>
        </p:nvSpPr>
        <p:spPr>
          <a:xfrm>
            <a:off x="3650529" y="-5295900"/>
            <a:ext cx="11729631" cy="4381545"/>
          </a:xfrm>
          <a:custGeom>
            <a:avLst/>
            <a:gdLst/>
            <a:ahLst/>
            <a:cxnLst/>
            <a:rect l="l" t="t" r="r" b="b"/>
            <a:pathLst>
              <a:path w="11729631" h="4381545">
                <a:moveTo>
                  <a:pt x="0" y="0"/>
                </a:moveTo>
                <a:lnTo>
                  <a:pt x="11729630" y="0"/>
                </a:lnTo>
                <a:lnTo>
                  <a:pt x="11729630" y="4381545"/>
                </a:lnTo>
                <a:lnTo>
                  <a:pt x="0" y="43815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69A7F926-6ADC-136F-602E-37CF27AB4E0F}"/>
              </a:ext>
            </a:extLst>
          </p:cNvPr>
          <p:cNvSpPr txBox="1"/>
          <p:nvPr/>
        </p:nvSpPr>
        <p:spPr>
          <a:xfrm>
            <a:off x="1400044" y="-8035899"/>
            <a:ext cx="386521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EFFFD"/>
                </a:solidFill>
                <a:latin typeface="Fira Sans"/>
              </a:rPr>
              <a:t>Chức năng tìm kiếm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01154" y="-509221"/>
            <a:ext cx="19490309" cy="10946096"/>
          </a:xfrm>
          <a:custGeom>
            <a:avLst/>
            <a:gdLst/>
            <a:ahLst/>
            <a:cxnLst/>
            <a:rect l="l" t="t" r="r" b="b"/>
            <a:pathLst>
              <a:path w="19490309" h="10946096">
                <a:moveTo>
                  <a:pt x="0" y="0"/>
                </a:moveTo>
                <a:lnTo>
                  <a:pt x="19490308" y="0"/>
                </a:lnTo>
                <a:lnTo>
                  <a:pt x="19490308" y="10946096"/>
                </a:lnTo>
                <a:lnTo>
                  <a:pt x="0" y="109460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t="-9426" b="-942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279185" y="3188309"/>
            <a:ext cx="11729631" cy="4381545"/>
          </a:xfrm>
          <a:custGeom>
            <a:avLst/>
            <a:gdLst/>
            <a:ahLst/>
            <a:cxnLst/>
            <a:rect l="l" t="t" r="r" b="b"/>
            <a:pathLst>
              <a:path w="11729631" h="4381545">
                <a:moveTo>
                  <a:pt x="0" y="0"/>
                </a:moveTo>
                <a:lnTo>
                  <a:pt x="11729630" y="0"/>
                </a:lnTo>
                <a:lnTo>
                  <a:pt x="11729630" y="4381545"/>
                </a:lnTo>
                <a:lnTo>
                  <a:pt x="0" y="43815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448310"/>
            <a:ext cx="386521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EFFFD"/>
                </a:solidFill>
                <a:latin typeface="Fira Sans"/>
              </a:rPr>
              <a:t>Chức năng tìm kiếm</a:t>
            </a:r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68EE8BDE-06BE-9FDB-C060-13592AC91DA3}"/>
              </a:ext>
            </a:extLst>
          </p:cNvPr>
          <p:cNvSpPr/>
          <p:nvPr/>
        </p:nvSpPr>
        <p:spPr>
          <a:xfrm>
            <a:off x="3733800" y="13068300"/>
            <a:ext cx="11729631" cy="4791151"/>
          </a:xfrm>
          <a:custGeom>
            <a:avLst/>
            <a:gdLst/>
            <a:ahLst/>
            <a:cxnLst/>
            <a:rect l="l" t="t" r="r" b="b"/>
            <a:pathLst>
              <a:path w="11729631" h="4791151">
                <a:moveTo>
                  <a:pt x="0" y="0"/>
                </a:moveTo>
                <a:lnTo>
                  <a:pt x="11729630" y="0"/>
                </a:lnTo>
                <a:lnTo>
                  <a:pt x="11729630" y="4791150"/>
                </a:lnTo>
                <a:lnTo>
                  <a:pt x="0" y="4791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661F2E11-1A67-6866-3E2F-A94D4597A609}"/>
              </a:ext>
            </a:extLst>
          </p:cNvPr>
          <p:cNvSpPr txBox="1"/>
          <p:nvPr/>
        </p:nvSpPr>
        <p:spPr>
          <a:xfrm>
            <a:off x="1483315" y="10768774"/>
            <a:ext cx="4457700" cy="577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64"/>
              </a:lnSpc>
              <a:spcBef>
                <a:spcPct val="0"/>
              </a:spcBef>
            </a:pPr>
            <a:r>
              <a:rPr lang="en-US" sz="3403" dirty="0" err="1">
                <a:solidFill>
                  <a:srgbClr val="FEFFFD"/>
                </a:solidFill>
                <a:latin typeface="Fira Sans"/>
              </a:rPr>
              <a:t>Chức</a:t>
            </a:r>
            <a:r>
              <a:rPr lang="en-US" sz="3403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403" dirty="0" err="1">
                <a:solidFill>
                  <a:srgbClr val="FEFFFD"/>
                </a:solidFill>
                <a:latin typeface="Fira Sans"/>
              </a:rPr>
              <a:t>năng</a:t>
            </a:r>
            <a:r>
              <a:rPr lang="en-US" sz="3403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403" dirty="0" err="1">
                <a:solidFill>
                  <a:srgbClr val="FEFFFD"/>
                </a:solidFill>
                <a:latin typeface="Fira Sans"/>
              </a:rPr>
              <a:t>giỏ</a:t>
            </a:r>
            <a:r>
              <a:rPr lang="en-US" sz="3403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403" dirty="0" err="1">
                <a:solidFill>
                  <a:srgbClr val="FEFFFD"/>
                </a:solidFill>
                <a:latin typeface="Fira Sans"/>
              </a:rPr>
              <a:t>hàng</a:t>
            </a:r>
            <a:endParaRPr lang="en-US" sz="3403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3D0E3DC8-45C7-6CBE-006B-FCC5CABC6345}"/>
              </a:ext>
            </a:extLst>
          </p:cNvPr>
          <p:cNvSpPr/>
          <p:nvPr/>
        </p:nvSpPr>
        <p:spPr>
          <a:xfrm>
            <a:off x="-13182600" y="2626993"/>
            <a:ext cx="11729631" cy="5759311"/>
          </a:xfrm>
          <a:custGeom>
            <a:avLst/>
            <a:gdLst/>
            <a:ahLst/>
            <a:cxnLst/>
            <a:rect l="l" t="t" r="r" b="b"/>
            <a:pathLst>
              <a:path w="11729631" h="5759311">
                <a:moveTo>
                  <a:pt x="0" y="0"/>
                </a:moveTo>
                <a:lnTo>
                  <a:pt x="11729630" y="0"/>
                </a:lnTo>
                <a:lnTo>
                  <a:pt x="11729630" y="5759311"/>
                </a:lnTo>
                <a:lnTo>
                  <a:pt x="0" y="57593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C084EED2-8813-E65C-541B-A765EAE7D9CD}"/>
              </a:ext>
            </a:extLst>
          </p:cNvPr>
          <p:cNvSpPr txBox="1"/>
          <p:nvPr/>
        </p:nvSpPr>
        <p:spPr>
          <a:xfrm>
            <a:off x="-16889083" y="439518"/>
            <a:ext cx="10049149" cy="762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FEFFFD"/>
                </a:solidFill>
                <a:latin typeface="Fira Sans"/>
              </a:rPr>
              <a:t>Giao diện thông tin cá nhân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9277" b="-92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279185" y="2454174"/>
            <a:ext cx="11729631" cy="5759311"/>
          </a:xfrm>
          <a:custGeom>
            <a:avLst/>
            <a:gdLst/>
            <a:ahLst/>
            <a:cxnLst/>
            <a:rect l="l" t="t" r="r" b="b"/>
            <a:pathLst>
              <a:path w="11729631" h="5759311">
                <a:moveTo>
                  <a:pt x="0" y="0"/>
                </a:moveTo>
                <a:lnTo>
                  <a:pt x="11729630" y="0"/>
                </a:lnTo>
                <a:lnTo>
                  <a:pt x="11729630" y="5759311"/>
                </a:lnTo>
                <a:lnTo>
                  <a:pt x="0" y="57593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-427298" y="266699"/>
            <a:ext cx="10049149" cy="762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 dirty="0" err="1">
                <a:solidFill>
                  <a:srgbClr val="FEFFFD"/>
                </a:solidFill>
                <a:latin typeface="Fira Sans"/>
              </a:rPr>
              <a:t>Sửa</a:t>
            </a:r>
            <a:r>
              <a:rPr lang="en-US" sz="44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4499" dirty="0" err="1">
                <a:solidFill>
                  <a:srgbClr val="FEFFFD"/>
                </a:solidFill>
                <a:latin typeface="Fira Sans"/>
              </a:rPr>
              <a:t>thông</a:t>
            </a:r>
            <a:r>
              <a:rPr lang="en-US" sz="4499" dirty="0">
                <a:solidFill>
                  <a:srgbClr val="FEFFFD"/>
                </a:solidFill>
                <a:latin typeface="Fira Sans"/>
              </a:rPr>
              <a:t> tin </a:t>
            </a:r>
            <a:r>
              <a:rPr lang="en-US" sz="4499" dirty="0" err="1">
                <a:solidFill>
                  <a:srgbClr val="FEFFFD"/>
                </a:solidFill>
                <a:latin typeface="Fira Sans"/>
              </a:rPr>
              <a:t>cá</a:t>
            </a:r>
            <a:r>
              <a:rPr lang="en-US" sz="44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4499" dirty="0" err="1">
                <a:solidFill>
                  <a:srgbClr val="FEFFFD"/>
                </a:solidFill>
                <a:latin typeface="Fira Sans"/>
              </a:rPr>
              <a:t>nhân</a:t>
            </a:r>
            <a:endParaRPr lang="en-US" sz="4499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765F86BD-6C2E-0B0A-2A22-378E965998E4}"/>
              </a:ext>
            </a:extLst>
          </p:cNvPr>
          <p:cNvSpPr/>
          <p:nvPr/>
        </p:nvSpPr>
        <p:spPr>
          <a:xfrm>
            <a:off x="22707600" y="3831940"/>
            <a:ext cx="11729631" cy="4381545"/>
          </a:xfrm>
          <a:custGeom>
            <a:avLst/>
            <a:gdLst/>
            <a:ahLst/>
            <a:cxnLst/>
            <a:rect l="l" t="t" r="r" b="b"/>
            <a:pathLst>
              <a:path w="11729631" h="4381545">
                <a:moveTo>
                  <a:pt x="0" y="0"/>
                </a:moveTo>
                <a:lnTo>
                  <a:pt x="11729630" y="0"/>
                </a:lnTo>
                <a:lnTo>
                  <a:pt x="11729630" y="4381545"/>
                </a:lnTo>
                <a:lnTo>
                  <a:pt x="0" y="43815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6703CF95-2181-B6A4-C585-056D7CF58DEF}"/>
              </a:ext>
            </a:extLst>
          </p:cNvPr>
          <p:cNvSpPr txBox="1"/>
          <p:nvPr/>
        </p:nvSpPr>
        <p:spPr>
          <a:xfrm>
            <a:off x="20457115" y="1091941"/>
            <a:ext cx="386521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EFFFD"/>
                </a:solidFill>
                <a:latin typeface="Fira Sans"/>
              </a:rPr>
              <a:t>Chức năng tìm kiếm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7F25EA-E42C-B9D0-E148-792B39856B60}"/>
              </a:ext>
            </a:extLst>
          </p:cNvPr>
          <p:cNvSpPr txBox="1"/>
          <p:nvPr/>
        </p:nvSpPr>
        <p:spPr>
          <a:xfrm>
            <a:off x="-7240733" y="296480"/>
            <a:ext cx="436780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dirty="0" err="1">
                <a:solidFill>
                  <a:srgbClr val="FEFFFD"/>
                </a:solidFill>
                <a:latin typeface="Fira Sans"/>
              </a:rPr>
              <a:t>Các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chức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năng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quản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lý</a:t>
            </a:r>
            <a:endParaRPr lang="en-US" sz="3399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7B321F-3737-940C-5242-9B037165480D}"/>
              </a:ext>
            </a:extLst>
          </p:cNvPr>
          <p:cNvSpPr txBox="1"/>
          <p:nvPr/>
        </p:nvSpPr>
        <p:spPr>
          <a:xfrm>
            <a:off x="-7240733" y="1028700"/>
            <a:ext cx="7240733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>
              <a:lnSpc>
                <a:spcPts val="4619"/>
              </a:lnSpc>
              <a:spcBef>
                <a:spcPct val="0"/>
              </a:spcBef>
              <a:buFont typeface="Arial"/>
              <a:buChar char="•"/>
            </a:pPr>
            <a:r>
              <a:rPr lang="en-US" sz="3299">
                <a:solidFill>
                  <a:srgbClr val="FEFFFD"/>
                </a:solidFill>
                <a:latin typeface="Fira Sans"/>
              </a:rPr>
              <a:t>Quản lý sản phẩm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411673" y="-5302791"/>
            <a:ext cx="19111346" cy="18228693"/>
            <a:chOff x="0" y="0"/>
            <a:chExt cx="6324600" cy="6032500"/>
          </a:xfrm>
        </p:grpSpPr>
        <p:sp>
          <p:nvSpPr>
            <p:cNvPr id="3" name="Freeform 3"/>
            <p:cNvSpPr/>
            <p:nvPr/>
          </p:nvSpPr>
          <p:spPr>
            <a:xfrm>
              <a:off x="127000" y="127000"/>
              <a:ext cx="6070600" cy="5778500"/>
            </a:xfrm>
            <a:custGeom>
              <a:avLst/>
              <a:gdLst/>
              <a:ahLst/>
              <a:cxnLst/>
              <a:rect l="l" t="t" r="r" b="b"/>
              <a:pathLst>
                <a:path w="6070600" h="5778500">
                  <a:moveTo>
                    <a:pt x="0" y="0"/>
                  </a:moveTo>
                  <a:lnTo>
                    <a:pt x="6070600" y="0"/>
                  </a:lnTo>
                  <a:lnTo>
                    <a:pt x="6070600" y="5778500"/>
                  </a:lnTo>
                  <a:lnTo>
                    <a:pt x="0" y="577850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 l="-58537" t="-17288" r="-16377" b="-4909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6324600" cy="6032500"/>
            </a:xfrm>
            <a:custGeom>
              <a:avLst/>
              <a:gdLst/>
              <a:ahLst/>
              <a:cxnLst/>
              <a:rect l="l" t="t" r="r" b="b"/>
              <a:pathLst>
                <a:path w="6324600" h="6032500">
                  <a:moveTo>
                    <a:pt x="6324600" y="6032500"/>
                  </a:moveTo>
                  <a:lnTo>
                    <a:pt x="0" y="6032500"/>
                  </a:lnTo>
                  <a:lnTo>
                    <a:pt x="0" y="0"/>
                  </a:lnTo>
                  <a:lnTo>
                    <a:pt x="6324600" y="0"/>
                  </a:lnTo>
                  <a:lnTo>
                    <a:pt x="6324600" y="6032500"/>
                  </a:lnTo>
                  <a:close/>
                  <a:moveTo>
                    <a:pt x="127000" y="5905500"/>
                  </a:moveTo>
                  <a:lnTo>
                    <a:pt x="6197600" y="5905500"/>
                  </a:lnTo>
                  <a:lnTo>
                    <a:pt x="6197600" y="127000"/>
                  </a:lnTo>
                  <a:lnTo>
                    <a:pt x="127000" y="127000"/>
                  </a:lnTo>
                  <a:lnTo>
                    <a:pt x="127000" y="5905500"/>
                  </a:lnTo>
                  <a:close/>
                </a:path>
              </a:pathLst>
            </a:custGeom>
            <a:solidFill>
              <a:srgbClr val="FAFAFA">
                <a:alpha val="13725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/>
          <p:cNvSpPr/>
          <p:nvPr/>
        </p:nvSpPr>
        <p:spPr>
          <a:xfrm>
            <a:off x="5523633" y="2646360"/>
            <a:ext cx="7240733" cy="5830897"/>
          </a:xfrm>
          <a:custGeom>
            <a:avLst/>
            <a:gdLst/>
            <a:ahLst/>
            <a:cxnLst/>
            <a:rect l="l" t="t" r="r" b="b"/>
            <a:pathLst>
              <a:path w="7240733" h="5830897">
                <a:moveTo>
                  <a:pt x="0" y="0"/>
                </a:moveTo>
                <a:lnTo>
                  <a:pt x="7240734" y="0"/>
                </a:lnTo>
                <a:lnTo>
                  <a:pt x="7240734" y="5830897"/>
                </a:lnTo>
                <a:lnTo>
                  <a:pt x="0" y="58308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448310"/>
            <a:ext cx="436780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dirty="0" err="1">
                <a:solidFill>
                  <a:srgbClr val="FEFFFD"/>
                </a:solidFill>
                <a:latin typeface="Fira Sans"/>
              </a:rPr>
              <a:t>Các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chức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năng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quản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lý</a:t>
            </a:r>
            <a:endParaRPr lang="en-US" sz="3399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1180530"/>
            <a:ext cx="7240733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>
              <a:lnSpc>
                <a:spcPts val="4619"/>
              </a:lnSpc>
              <a:spcBef>
                <a:spcPct val="0"/>
              </a:spcBef>
              <a:buFont typeface="Arial"/>
              <a:buChar char="•"/>
            </a:pPr>
            <a:r>
              <a:rPr lang="en-US" sz="3299">
                <a:solidFill>
                  <a:srgbClr val="FEFFFD"/>
                </a:solidFill>
                <a:latin typeface="Fira Sans"/>
              </a:rPr>
              <a:t>Quản lý sản phẩm</a:t>
            </a:r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D1097BA4-FF98-E3BA-B0D4-C6F47A5681FB}"/>
              </a:ext>
            </a:extLst>
          </p:cNvPr>
          <p:cNvSpPr/>
          <p:nvPr/>
        </p:nvSpPr>
        <p:spPr>
          <a:xfrm>
            <a:off x="-12560235" y="2857500"/>
            <a:ext cx="11729631" cy="5300055"/>
          </a:xfrm>
          <a:custGeom>
            <a:avLst/>
            <a:gdLst/>
            <a:ahLst/>
            <a:cxnLst/>
            <a:rect l="l" t="t" r="r" b="b"/>
            <a:pathLst>
              <a:path w="11729631" h="5300055">
                <a:moveTo>
                  <a:pt x="0" y="0"/>
                </a:moveTo>
                <a:lnTo>
                  <a:pt x="11729630" y="0"/>
                </a:lnTo>
                <a:lnTo>
                  <a:pt x="11729630" y="5300056"/>
                </a:lnTo>
                <a:lnTo>
                  <a:pt x="0" y="5300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B3D8C22B-21E2-9A12-9382-9AF624FFD0DD}"/>
              </a:ext>
            </a:extLst>
          </p:cNvPr>
          <p:cNvSpPr txBox="1"/>
          <p:nvPr/>
        </p:nvSpPr>
        <p:spPr>
          <a:xfrm>
            <a:off x="-14655735" y="819323"/>
            <a:ext cx="4086242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FEFFFD"/>
                </a:solidFill>
                <a:latin typeface="Fira Sans"/>
              </a:rPr>
              <a:t>2. Quản lý danh mục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380" y="-502574"/>
            <a:ext cx="18321380" cy="12206620"/>
          </a:xfrm>
          <a:custGeom>
            <a:avLst/>
            <a:gdLst/>
            <a:ahLst/>
            <a:cxnLst/>
            <a:rect l="l" t="t" r="r" b="b"/>
            <a:pathLst>
              <a:path w="18321380" h="12206620">
                <a:moveTo>
                  <a:pt x="0" y="0"/>
                </a:moveTo>
                <a:lnTo>
                  <a:pt x="18321380" y="0"/>
                </a:lnTo>
                <a:lnTo>
                  <a:pt x="18321380" y="12206620"/>
                </a:lnTo>
                <a:lnTo>
                  <a:pt x="0" y="12206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279184" y="2493472"/>
            <a:ext cx="11729631" cy="5300055"/>
          </a:xfrm>
          <a:custGeom>
            <a:avLst/>
            <a:gdLst/>
            <a:ahLst/>
            <a:cxnLst/>
            <a:rect l="l" t="t" r="r" b="b"/>
            <a:pathLst>
              <a:path w="11729631" h="5300055">
                <a:moveTo>
                  <a:pt x="0" y="0"/>
                </a:moveTo>
                <a:lnTo>
                  <a:pt x="11729630" y="0"/>
                </a:lnTo>
                <a:lnTo>
                  <a:pt x="11729630" y="5300056"/>
                </a:lnTo>
                <a:lnTo>
                  <a:pt x="0" y="53000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455295"/>
            <a:ext cx="4086242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FEFFFD"/>
                </a:solidFill>
                <a:latin typeface="Fira Sans"/>
              </a:rPr>
              <a:t>2. Quản lý danh mục</a:t>
            </a: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A849A76F-C521-288C-15B1-FAAC5966D940}"/>
              </a:ext>
            </a:extLst>
          </p:cNvPr>
          <p:cNvSpPr/>
          <p:nvPr/>
        </p:nvSpPr>
        <p:spPr>
          <a:xfrm>
            <a:off x="23466460" y="2228051"/>
            <a:ext cx="7240733" cy="5830897"/>
          </a:xfrm>
          <a:custGeom>
            <a:avLst/>
            <a:gdLst/>
            <a:ahLst/>
            <a:cxnLst/>
            <a:rect l="l" t="t" r="r" b="b"/>
            <a:pathLst>
              <a:path w="7240733" h="5830897">
                <a:moveTo>
                  <a:pt x="0" y="0"/>
                </a:moveTo>
                <a:lnTo>
                  <a:pt x="7240734" y="0"/>
                </a:lnTo>
                <a:lnTo>
                  <a:pt x="7240734" y="5830897"/>
                </a:lnTo>
                <a:lnTo>
                  <a:pt x="0" y="58308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A67C375B-ED38-35B4-62B2-A2D337BCB2D2}"/>
              </a:ext>
            </a:extLst>
          </p:cNvPr>
          <p:cNvSpPr txBox="1"/>
          <p:nvPr/>
        </p:nvSpPr>
        <p:spPr>
          <a:xfrm>
            <a:off x="18971527" y="30001"/>
            <a:ext cx="436780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dirty="0" err="1">
                <a:solidFill>
                  <a:srgbClr val="FEFFFD"/>
                </a:solidFill>
                <a:latin typeface="Fira Sans"/>
              </a:rPr>
              <a:t>Các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chức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năng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quản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lý</a:t>
            </a:r>
            <a:endParaRPr lang="en-US" sz="3399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28931F10-7853-B98D-320E-B23A702C3B07}"/>
              </a:ext>
            </a:extLst>
          </p:cNvPr>
          <p:cNvSpPr txBox="1"/>
          <p:nvPr/>
        </p:nvSpPr>
        <p:spPr>
          <a:xfrm>
            <a:off x="18971527" y="762221"/>
            <a:ext cx="7240733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>
              <a:lnSpc>
                <a:spcPts val="4619"/>
              </a:lnSpc>
              <a:spcBef>
                <a:spcPct val="0"/>
              </a:spcBef>
              <a:buFont typeface="Arial"/>
              <a:buChar char="•"/>
            </a:pPr>
            <a:r>
              <a:rPr lang="en-US" sz="3299">
                <a:solidFill>
                  <a:srgbClr val="FEFFFD"/>
                </a:solidFill>
                <a:latin typeface="Fira Sans"/>
              </a:rPr>
              <a:t>Quản lý sản phẩm</a:t>
            </a:r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8DC3B39B-D9ED-A7C1-39A5-295254218E32}"/>
              </a:ext>
            </a:extLst>
          </p:cNvPr>
          <p:cNvSpPr/>
          <p:nvPr/>
        </p:nvSpPr>
        <p:spPr>
          <a:xfrm>
            <a:off x="3892541" y="13103496"/>
            <a:ext cx="11729631" cy="4803563"/>
          </a:xfrm>
          <a:custGeom>
            <a:avLst/>
            <a:gdLst/>
            <a:ahLst/>
            <a:cxnLst/>
            <a:rect l="l" t="t" r="r" b="b"/>
            <a:pathLst>
              <a:path w="11729631" h="4803563">
                <a:moveTo>
                  <a:pt x="0" y="0"/>
                </a:moveTo>
                <a:lnTo>
                  <a:pt x="11729630" y="0"/>
                </a:lnTo>
                <a:lnTo>
                  <a:pt x="11729630" y="4803564"/>
                </a:lnTo>
                <a:lnTo>
                  <a:pt x="0" y="48035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2C526266-C9E3-CD39-C933-9758EB46F8AA}"/>
              </a:ext>
            </a:extLst>
          </p:cNvPr>
          <p:cNvSpPr txBox="1"/>
          <p:nvPr/>
        </p:nvSpPr>
        <p:spPr>
          <a:xfrm>
            <a:off x="-2122642" y="10810088"/>
            <a:ext cx="117296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EFFFD"/>
                </a:solidFill>
                <a:latin typeface="Fira Sans"/>
              </a:rPr>
              <a:t>3. Quản lý người dùng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65099" y="-760940"/>
            <a:ext cx="19499113" cy="11808881"/>
          </a:xfrm>
          <a:custGeom>
            <a:avLst/>
            <a:gdLst/>
            <a:ahLst/>
            <a:cxnLst/>
            <a:rect l="l" t="t" r="r" b="b"/>
            <a:pathLst>
              <a:path w="19499113" h="11808881">
                <a:moveTo>
                  <a:pt x="0" y="0"/>
                </a:moveTo>
                <a:lnTo>
                  <a:pt x="19499113" y="0"/>
                </a:lnTo>
                <a:lnTo>
                  <a:pt x="19499113" y="11808880"/>
                </a:lnTo>
                <a:lnTo>
                  <a:pt x="0" y="11808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7000"/>
            </a:blip>
            <a:stretch>
              <a:fillRect t="-5006" b="-500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279185" y="2741718"/>
            <a:ext cx="11729631" cy="4803563"/>
          </a:xfrm>
          <a:custGeom>
            <a:avLst/>
            <a:gdLst/>
            <a:ahLst/>
            <a:cxnLst/>
            <a:rect l="l" t="t" r="r" b="b"/>
            <a:pathLst>
              <a:path w="11729631" h="4803563">
                <a:moveTo>
                  <a:pt x="0" y="0"/>
                </a:moveTo>
                <a:lnTo>
                  <a:pt x="11729630" y="0"/>
                </a:lnTo>
                <a:lnTo>
                  <a:pt x="11729630" y="4803564"/>
                </a:lnTo>
                <a:lnTo>
                  <a:pt x="0" y="48035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-2735998" y="448310"/>
            <a:ext cx="117296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EFFFD"/>
                </a:solidFill>
                <a:latin typeface="Fira Sans"/>
              </a:rPr>
              <a:t>3. Quản lý người dùng</a:t>
            </a:r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52251330-2C72-DA47-8E56-74A0BFF67220}"/>
              </a:ext>
            </a:extLst>
          </p:cNvPr>
          <p:cNvSpPr/>
          <p:nvPr/>
        </p:nvSpPr>
        <p:spPr>
          <a:xfrm>
            <a:off x="4038600" y="-5704378"/>
            <a:ext cx="11729631" cy="5300055"/>
          </a:xfrm>
          <a:custGeom>
            <a:avLst/>
            <a:gdLst/>
            <a:ahLst/>
            <a:cxnLst/>
            <a:rect l="l" t="t" r="r" b="b"/>
            <a:pathLst>
              <a:path w="11729631" h="5300055">
                <a:moveTo>
                  <a:pt x="0" y="0"/>
                </a:moveTo>
                <a:lnTo>
                  <a:pt x="11729630" y="0"/>
                </a:lnTo>
                <a:lnTo>
                  <a:pt x="11729630" y="5300056"/>
                </a:lnTo>
                <a:lnTo>
                  <a:pt x="0" y="5300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F25D1CB4-0FB0-1DE8-9195-026F23F38035}"/>
              </a:ext>
            </a:extLst>
          </p:cNvPr>
          <p:cNvSpPr txBox="1"/>
          <p:nvPr/>
        </p:nvSpPr>
        <p:spPr>
          <a:xfrm>
            <a:off x="1788116" y="-7742555"/>
            <a:ext cx="4086242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FEFFFD"/>
                </a:solidFill>
                <a:latin typeface="Fira Sans"/>
              </a:rPr>
              <a:t>2. Quản lý danh mục</a:t>
            </a:r>
          </a:p>
        </p:txBody>
      </p:sp>
      <p:sp>
        <p:nvSpPr>
          <p:cNvPr id="7" name="Freeform 3">
            <a:extLst>
              <a:ext uri="{FF2B5EF4-FFF2-40B4-BE49-F238E27FC236}">
                <a16:creationId xmlns:a16="http://schemas.microsoft.com/office/drawing/2014/main" id="{A76A0BB3-E989-26F2-1C6C-1CCA51F0228D}"/>
              </a:ext>
            </a:extLst>
          </p:cNvPr>
          <p:cNvSpPr/>
          <p:nvPr/>
        </p:nvSpPr>
        <p:spPr>
          <a:xfrm>
            <a:off x="-11396791" y="4153204"/>
            <a:ext cx="10633193" cy="3392077"/>
          </a:xfrm>
          <a:custGeom>
            <a:avLst/>
            <a:gdLst/>
            <a:ahLst/>
            <a:cxnLst/>
            <a:rect l="l" t="t" r="r" b="b"/>
            <a:pathLst>
              <a:path w="10633193" h="3392077">
                <a:moveTo>
                  <a:pt x="0" y="0"/>
                </a:moveTo>
                <a:lnTo>
                  <a:pt x="10633194" y="0"/>
                </a:lnTo>
                <a:lnTo>
                  <a:pt x="10633194" y="3392076"/>
                </a:lnTo>
                <a:lnTo>
                  <a:pt x="0" y="33920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10147825-6F5F-0F88-2A52-EA301D1D8355}"/>
              </a:ext>
            </a:extLst>
          </p:cNvPr>
          <p:cNvSpPr txBox="1"/>
          <p:nvPr/>
        </p:nvSpPr>
        <p:spPr>
          <a:xfrm>
            <a:off x="-14137749" y="1144527"/>
            <a:ext cx="4628555" cy="5545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dirty="0">
                <a:solidFill>
                  <a:srgbClr val="FEFFFD"/>
                </a:solidFill>
                <a:latin typeface="Fira Sans"/>
              </a:rPr>
              <a:t>4. </a:t>
            </a:r>
            <a:r>
              <a:rPr lang="en-US" sz="3299" dirty="0" err="1">
                <a:solidFill>
                  <a:srgbClr val="FEFFFD"/>
                </a:solidFill>
                <a:latin typeface="Fira Sans"/>
              </a:rPr>
              <a:t>Quản</a:t>
            </a:r>
            <a:r>
              <a:rPr lang="en-US" sz="32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299" dirty="0" err="1">
                <a:solidFill>
                  <a:srgbClr val="FEFFFD"/>
                </a:solidFill>
                <a:latin typeface="Fira Sans"/>
              </a:rPr>
              <a:t>lý</a:t>
            </a:r>
            <a:r>
              <a:rPr lang="en-US" sz="32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299" dirty="0" err="1">
                <a:solidFill>
                  <a:srgbClr val="FEFFFD"/>
                </a:solidFill>
                <a:latin typeface="Fira Sans"/>
              </a:rPr>
              <a:t>đơn</a:t>
            </a:r>
            <a:r>
              <a:rPr lang="en-US" sz="32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299" dirty="0" err="1">
                <a:solidFill>
                  <a:srgbClr val="FEFFFD"/>
                </a:solidFill>
                <a:latin typeface="Fira Sans"/>
              </a:rPr>
              <a:t>hàng</a:t>
            </a:r>
            <a:endParaRPr lang="en-US" sz="3299" dirty="0">
              <a:solidFill>
                <a:srgbClr val="FEFFFD"/>
              </a:solidFill>
              <a:latin typeface="Fira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64423" y="-622694"/>
            <a:ext cx="19953047" cy="22315949"/>
          </a:xfrm>
          <a:custGeom>
            <a:avLst/>
            <a:gdLst/>
            <a:ahLst/>
            <a:cxnLst/>
            <a:rect l="l" t="t" r="r" b="b"/>
            <a:pathLst>
              <a:path w="19953047" h="22315949">
                <a:moveTo>
                  <a:pt x="0" y="0"/>
                </a:moveTo>
                <a:lnTo>
                  <a:pt x="19953047" y="0"/>
                </a:lnTo>
                <a:lnTo>
                  <a:pt x="19953047" y="22315949"/>
                </a:lnTo>
                <a:lnTo>
                  <a:pt x="0" y="223159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 t="-16974" b="-1697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827403" y="3447462"/>
            <a:ext cx="10633193" cy="3392077"/>
          </a:xfrm>
          <a:custGeom>
            <a:avLst/>
            <a:gdLst/>
            <a:ahLst/>
            <a:cxnLst/>
            <a:rect l="l" t="t" r="r" b="b"/>
            <a:pathLst>
              <a:path w="10633193" h="3392077">
                <a:moveTo>
                  <a:pt x="0" y="0"/>
                </a:moveTo>
                <a:lnTo>
                  <a:pt x="10633194" y="0"/>
                </a:lnTo>
                <a:lnTo>
                  <a:pt x="10633194" y="3392076"/>
                </a:lnTo>
                <a:lnTo>
                  <a:pt x="0" y="33920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86445" y="438785"/>
            <a:ext cx="4628555" cy="5545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dirty="0">
                <a:solidFill>
                  <a:srgbClr val="FEFFFD"/>
                </a:solidFill>
                <a:latin typeface="Fira Sans"/>
              </a:rPr>
              <a:t>4. </a:t>
            </a:r>
            <a:r>
              <a:rPr lang="en-US" sz="3299" dirty="0" err="1">
                <a:solidFill>
                  <a:srgbClr val="FEFFFD"/>
                </a:solidFill>
                <a:latin typeface="Fira Sans"/>
              </a:rPr>
              <a:t>Quản</a:t>
            </a:r>
            <a:r>
              <a:rPr lang="en-US" sz="32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299" dirty="0" err="1">
                <a:solidFill>
                  <a:srgbClr val="FEFFFD"/>
                </a:solidFill>
                <a:latin typeface="Fira Sans"/>
              </a:rPr>
              <a:t>lý</a:t>
            </a:r>
            <a:r>
              <a:rPr lang="en-US" sz="32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299" dirty="0" err="1">
                <a:solidFill>
                  <a:srgbClr val="FEFFFD"/>
                </a:solidFill>
                <a:latin typeface="Fira Sans"/>
              </a:rPr>
              <a:t>đơn</a:t>
            </a:r>
            <a:r>
              <a:rPr lang="en-US" sz="32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299" dirty="0" err="1">
                <a:solidFill>
                  <a:srgbClr val="FEFFFD"/>
                </a:solidFill>
                <a:latin typeface="Fira Sans"/>
              </a:rPr>
              <a:t>hàng</a:t>
            </a:r>
            <a:endParaRPr lang="en-US" sz="3299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04F9B7C7-94DB-066B-FA68-D22E28448E7B}"/>
              </a:ext>
            </a:extLst>
          </p:cNvPr>
          <p:cNvSpPr/>
          <p:nvPr/>
        </p:nvSpPr>
        <p:spPr>
          <a:xfrm>
            <a:off x="22353381" y="3260327"/>
            <a:ext cx="11729631" cy="4803563"/>
          </a:xfrm>
          <a:custGeom>
            <a:avLst/>
            <a:gdLst/>
            <a:ahLst/>
            <a:cxnLst/>
            <a:rect l="l" t="t" r="r" b="b"/>
            <a:pathLst>
              <a:path w="11729631" h="4803563">
                <a:moveTo>
                  <a:pt x="0" y="0"/>
                </a:moveTo>
                <a:lnTo>
                  <a:pt x="11729630" y="0"/>
                </a:lnTo>
                <a:lnTo>
                  <a:pt x="11729630" y="4803564"/>
                </a:lnTo>
                <a:lnTo>
                  <a:pt x="0" y="48035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65EB8B0B-8304-FD5D-E709-67CE5823B162}"/>
              </a:ext>
            </a:extLst>
          </p:cNvPr>
          <p:cNvSpPr txBox="1"/>
          <p:nvPr/>
        </p:nvSpPr>
        <p:spPr>
          <a:xfrm>
            <a:off x="16338198" y="966919"/>
            <a:ext cx="117296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EFFFD"/>
                </a:solidFill>
                <a:latin typeface="Fira Sans"/>
              </a:rPr>
              <a:t>3. Quản lý người dùng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4375DA-AFC5-BA87-6880-DFA86A6C9ED8}"/>
              </a:ext>
            </a:extLst>
          </p:cNvPr>
          <p:cNvSpPr txBox="1"/>
          <p:nvPr/>
        </p:nvSpPr>
        <p:spPr>
          <a:xfrm>
            <a:off x="3913350" y="10983462"/>
            <a:ext cx="95974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Cám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43DFFFD5-34F6-65ED-83D6-158A6AAF1D0D}"/>
              </a:ext>
            </a:extLst>
          </p:cNvPr>
          <p:cNvSpPr/>
          <p:nvPr/>
        </p:nvSpPr>
        <p:spPr>
          <a:xfrm>
            <a:off x="-832525" y="-11157975"/>
            <a:ext cx="19953047" cy="22315949"/>
          </a:xfrm>
          <a:custGeom>
            <a:avLst/>
            <a:gdLst/>
            <a:ahLst/>
            <a:cxnLst/>
            <a:rect l="l" t="t" r="r" b="b"/>
            <a:pathLst>
              <a:path w="19953047" h="22315949">
                <a:moveTo>
                  <a:pt x="0" y="0"/>
                </a:moveTo>
                <a:lnTo>
                  <a:pt x="19953047" y="0"/>
                </a:lnTo>
                <a:lnTo>
                  <a:pt x="19953047" y="22315949"/>
                </a:lnTo>
                <a:lnTo>
                  <a:pt x="0" y="223159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 t="-16974" b="-1697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00A7B0-1680-68FA-040C-22A005BF76F5}"/>
              </a:ext>
            </a:extLst>
          </p:cNvPr>
          <p:cNvSpPr txBox="1"/>
          <p:nvPr/>
        </p:nvSpPr>
        <p:spPr>
          <a:xfrm>
            <a:off x="4345250" y="4312503"/>
            <a:ext cx="95974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Cám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4290"/>
            <a:ext cx="18288000" cy="10218420"/>
          </a:xfrm>
          <a:custGeom>
            <a:avLst/>
            <a:gdLst/>
            <a:ahLst/>
            <a:cxnLst/>
            <a:rect l="l" t="t" r="r" b="b"/>
            <a:pathLst>
              <a:path w="18288000" h="10218420">
                <a:moveTo>
                  <a:pt x="0" y="0"/>
                </a:moveTo>
                <a:lnTo>
                  <a:pt x="18288000" y="0"/>
                </a:lnTo>
                <a:lnTo>
                  <a:pt x="18288000" y="10218420"/>
                </a:lnTo>
                <a:lnTo>
                  <a:pt x="0" y="102184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t="-9731" b="-973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9144000" y="1778293"/>
            <a:ext cx="8115300" cy="6661834"/>
            <a:chOff x="0" y="0"/>
            <a:chExt cx="10820400" cy="8882445"/>
          </a:xfrm>
        </p:grpSpPr>
        <p:sp>
          <p:nvSpPr>
            <p:cNvPr id="4" name="TextBox 4"/>
            <p:cNvSpPr txBox="1"/>
            <p:nvPr/>
          </p:nvSpPr>
          <p:spPr>
            <a:xfrm>
              <a:off x="0" y="-57150"/>
              <a:ext cx="10820400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FEFFFD"/>
                  </a:solidFill>
                  <a:latin typeface="Roboto Bold"/>
                </a:rPr>
                <a:t>TIẾP CẬN KHÁCH HÀNG TRỰC TUYẾN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756366"/>
              <a:ext cx="10820400" cy="11146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Fira Sans"/>
                </a:rPr>
                <a:t>Tiếp cận và kết nối với khách hàng trên toàn cầu thông qua internet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557791"/>
              <a:ext cx="10820400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FEFFFD"/>
                  </a:solidFill>
                  <a:latin typeface="Roboto Bold"/>
                </a:rPr>
                <a:t>TIẾT KIỆM THỜI GIAN VÀ CHI PHÍ DI CHUYỂN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273941"/>
              <a:ext cx="10820400" cy="11146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Fira Sans"/>
                </a:rPr>
                <a:t>Khách hàng có thể mua sắm tại nhà mà không cần phải đến tận cửa hàng.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7075365"/>
              <a:ext cx="10820400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FEFFFD"/>
                  </a:solidFill>
                  <a:latin typeface="Roboto Bold"/>
                </a:rPr>
                <a:t>TRẢI NGHIỆM MUA SẮM TỐT HƠN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7791515"/>
              <a:ext cx="10820400" cy="11146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Fira Sans"/>
                </a:rPr>
                <a:t>Bạn có thông tin chi tiết về các sản phẩm, đánh giá từ khách hàng, hướng dẫn sử dụng và các tính năng đặc biệt</a:t>
              </a:r>
            </a:p>
          </p:txBody>
        </p:sp>
        <p:sp>
          <p:nvSpPr>
            <p:cNvPr id="10" name="AutoShape 10"/>
            <p:cNvSpPr/>
            <p:nvPr/>
          </p:nvSpPr>
          <p:spPr>
            <a:xfrm>
              <a:off x="0" y="2731119"/>
              <a:ext cx="10820400" cy="0"/>
            </a:xfrm>
            <a:prstGeom prst="line">
              <a:avLst/>
            </a:prstGeom>
            <a:ln w="50800" cap="rnd">
              <a:solidFill>
                <a:srgbClr val="2E2D2D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AutoShape 11"/>
            <p:cNvSpPr/>
            <p:nvPr/>
          </p:nvSpPr>
          <p:spPr>
            <a:xfrm>
              <a:off x="0" y="6248693"/>
              <a:ext cx="10820400" cy="0"/>
            </a:xfrm>
            <a:prstGeom prst="line">
              <a:avLst/>
            </a:prstGeom>
            <a:ln w="50800" cap="rnd">
              <a:solidFill>
                <a:srgbClr val="2E2D2D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4004310"/>
            <a:ext cx="6612971" cy="220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 dirty="0">
                <a:solidFill>
                  <a:srgbClr val="FEFFFD"/>
                </a:solidFill>
                <a:latin typeface="Roboto Bold"/>
              </a:rPr>
              <a:t>Lý do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chọn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đề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tài</a:t>
            </a:r>
            <a:endParaRPr lang="en-US" sz="7200" dirty="0">
              <a:solidFill>
                <a:srgbClr val="FEFFFD"/>
              </a:solidFill>
              <a:latin typeface="Roboto Bold"/>
            </a:endParaRPr>
          </a:p>
        </p:txBody>
      </p:sp>
      <p:sp>
        <p:nvSpPr>
          <p:cNvPr id="15" name="Freeform 2">
            <a:extLst>
              <a:ext uri="{FF2B5EF4-FFF2-40B4-BE49-F238E27FC236}">
                <a16:creationId xmlns:a16="http://schemas.microsoft.com/office/drawing/2014/main" id="{0A7E9772-4691-4258-6896-A41BFDA6B1DE}"/>
              </a:ext>
            </a:extLst>
          </p:cNvPr>
          <p:cNvSpPr/>
          <p:nvPr/>
        </p:nvSpPr>
        <p:spPr>
          <a:xfrm>
            <a:off x="0" y="-15025998"/>
            <a:ext cx="10698773" cy="15025998"/>
          </a:xfrm>
          <a:custGeom>
            <a:avLst/>
            <a:gdLst/>
            <a:ahLst/>
            <a:cxnLst/>
            <a:rect l="l" t="t" r="r" b="b"/>
            <a:pathLst>
              <a:path w="10698773" h="15025998">
                <a:moveTo>
                  <a:pt x="0" y="0"/>
                </a:moveTo>
                <a:lnTo>
                  <a:pt x="10698773" y="0"/>
                </a:lnTo>
                <a:lnTo>
                  <a:pt x="10698773" y="15025998"/>
                </a:lnTo>
                <a:lnTo>
                  <a:pt x="0" y="150259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1000"/>
            </a:blip>
            <a:stretch>
              <a:fillRect t="-3334" b="-3334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6" name="Group 4">
            <a:extLst>
              <a:ext uri="{FF2B5EF4-FFF2-40B4-BE49-F238E27FC236}">
                <a16:creationId xmlns:a16="http://schemas.microsoft.com/office/drawing/2014/main" id="{47B967C8-21D4-378B-F309-21CEF9C82106}"/>
              </a:ext>
            </a:extLst>
          </p:cNvPr>
          <p:cNvGrpSpPr/>
          <p:nvPr/>
        </p:nvGrpSpPr>
        <p:grpSpPr>
          <a:xfrm>
            <a:off x="662473" y="11017250"/>
            <a:ext cx="7345424" cy="6410960"/>
            <a:chOff x="0" y="0"/>
            <a:chExt cx="9793899" cy="8547947"/>
          </a:xfrm>
        </p:grpSpPr>
        <p:sp>
          <p:nvSpPr>
            <p:cNvPr id="17" name="TextBox 5">
              <a:extLst>
                <a:ext uri="{FF2B5EF4-FFF2-40B4-BE49-F238E27FC236}">
                  <a16:creationId xmlns:a16="http://schemas.microsoft.com/office/drawing/2014/main" id="{32F352B5-BF5F-AE39-E1E8-6C8DEFA89DAE}"/>
                </a:ext>
              </a:extLst>
            </p:cNvPr>
            <p:cNvSpPr txBox="1"/>
            <p:nvPr/>
          </p:nvSpPr>
          <p:spPr>
            <a:xfrm>
              <a:off x="0" y="-12065"/>
              <a:ext cx="9793899" cy="2930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640"/>
                </a:lnSpc>
              </a:pP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Tóm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tắt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về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ngôn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ngữ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lập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trình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PHP</a:t>
              </a:r>
            </a:p>
          </p:txBody>
        </p:sp>
        <p:sp>
          <p:nvSpPr>
            <p:cNvPr id="18" name="TextBox 6">
              <a:extLst>
                <a:ext uri="{FF2B5EF4-FFF2-40B4-BE49-F238E27FC236}">
                  <a16:creationId xmlns:a16="http://schemas.microsoft.com/office/drawing/2014/main" id="{0F6EF8BB-00D6-593F-4FFD-BF76DDB2251C}"/>
                </a:ext>
              </a:extLst>
            </p:cNvPr>
            <p:cNvSpPr txBox="1"/>
            <p:nvPr/>
          </p:nvSpPr>
          <p:spPr>
            <a:xfrm>
              <a:off x="0" y="4138083"/>
              <a:ext cx="9793899" cy="43235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10"/>
                </a:lnSpc>
              </a:pP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PHP (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viết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tắt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của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"PHP: Hypertext Preprocessor")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là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một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ngôn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ngữ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lập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trình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phía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máy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chủ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(server-side scripting language)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được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sử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dụng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rộng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rãi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để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phát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triển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các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ứng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dụng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web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động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và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tương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tác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với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cơ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sở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dữ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liệu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.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Đây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là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một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ngôn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ngữ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mã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nguồn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mở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,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có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khả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năng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tích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hợp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tốt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với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HTML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và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dễ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dàng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triển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khai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trên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nhiều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nền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tảng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hệ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thống</a:t>
              </a:r>
              <a:endParaRPr lang="en-US" sz="2650" dirty="0">
                <a:solidFill>
                  <a:srgbClr val="FEFFFD"/>
                </a:solidFill>
                <a:latin typeface="Fira Sans Ligh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2980266"/>
            <a:ext cx="10698773" cy="15025998"/>
          </a:xfrm>
          <a:custGeom>
            <a:avLst/>
            <a:gdLst/>
            <a:ahLst/>
            <a:cxnLst/>
            <a:rect l="l" t="t" r="r" b="b"/>
            <a:pathLst>
              <a:path w="10698773" h="15025998">
                <a:moveTo>
                  <a:pt x="0" y="0"/>
                </a:moveTo>
                <a:lnTo>
                  <a:pt x="10698773" y="0"/>
                </a:lnTo>
                <a:lnTo>
                  <a:pt x="10698773" y="15025998"/>
                </a:lnTo>
                <a:lnTo>
                  <a:pt x="0" y="150259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1000"/>
            </a:blip>
            <a:stretch>
              <a:fillRect t="-3334" b="-3334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8829" b="13908"/>
          <a:stretch>
            <a:fillRect/>
          </a:stretch>
        </p:blipFill>
        <p:spPr>
          <a:xfrm>
            <a:off x="10698773" y="0"/>
            <a:ext cx="7589227" cy="102870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264282" y="1938020"/>
            <a:ext cx="7345424" cy="6410960"/>
            <a:chOff x="0" y="0"/>
            <a:chExt cx="9793899" cy="8547947"/>
          </a:xfrm>
        </p:grpSpPr>
        <p:sp>
          <p:nvSpPr>
            <p:cNvPr id="5" name="TextBox 5"/>
            <p:cNvSpPr txBox="1"/>
            <p:nvPr/>
          </p:nvSpPr>
          <p:spPr>
            <a:xfrm>
              <a:off x="0" y="-12065"/>
              <a:ext cx="9793899" cy="2930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640"/>
                </a:lnSpc>
              </a:pP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Tóm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tắt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về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ngôn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ngữ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lập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</a:t>
              </a:r>
              <a:r>
                <a:rPr lang="en-US" sz="7200" dirty="0" err="1">
                  <a:solidFill>
                    <a:srgbClr val="FEFFFD"/>
                  </a:solidFill>
                  <a:latin typeface="Roboto Bold"/>
                </a:rPr>
                <a:t>trình</a:t>
              </a:r>
              <a:r>
                <a:rPr lang="en-US" sz="7200" dirty="0">
                  <a:solidFill>
                    <a:srgbClr val="FEFFFD"/>
                  </a:solidFill>
                  <a:latin typeface="Roboto Bold"/>
                </a:rPr>
                <a:t> PHP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138083"/>
              <a:ext cx="9793899" cy="43235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10"/>
                </a:lnSpc>
              </a:pP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PHP (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viết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tắt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của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"PHP: Hypertext Preprocessor")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là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một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ngôn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ngữ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lập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trình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phía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máy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chủ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(server-side scripting language)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được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sử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dụng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rộng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rãi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để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phát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triển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các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ứng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dụng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web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động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và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tương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tác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với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cơ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sở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dữ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liệu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.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Đây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là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một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ngôn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ngữ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mã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nguồn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mở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,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có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khả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năng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tích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hợp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tốt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với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HTML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và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dễ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dàng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triển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khai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trên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nhiều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nền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tảng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hệ</a:t>
              </a:r>
              <a:r>
                <a:rPr lang="en-US" sz="2650" dirty="0">
                  <a:solidFill>
                    <a:srgbClr val="FEFFFD"/>
                  </a:solidFill>
                  <a:latin typeface="Fira Sans Light"/>
                </a:rPr>
                <a:t> </a:t>
              </a:r>
              <a:r>
                <a:rPr lang="en-US" sz="2650" dirty="0" err="1">
                  <a:solidFill>
                    <a:srgbClr val="FEFFFD"/>
                  </a:solidFill>
                  <a:latin typeface="Fira Sans Light"/>
                </a:rPr>
                <a:t>thống</a:t>
              </a:r>
              <a:endParaRPr lang="en-US" sz="2650" dirty="0">
                <a:solidFill>
                  <a:srgbClr val="FEFFFD"/>
                </a:solidFill>
                <a:latin typeface="Fira Sans Light"/>
              </a:endParaRPr>
            </a:p>
          </p:txBody>
        </p:sp>
      </p:grpSp>
      <p:sp>
        <p:nvSpPr>
          <p:cNvPr id="7" name="TextBox 3">
            <a:extLst>
              <a:ext uri="{FF2B5EF4-FFF2-40B4-BE49-F238E27FC236}">
                <a16:creationId xmlns:a16="http://schemas.microsoft.com/office/drawing/2014/main" id="{487A274E-CC50-BD03-64C9-8ED89CB1E6BF}"/>
              </a:ext>
            </a:extLst>
          </p:cNvPr>
          <p:cNvSpPr txBox="1"/>
          <p:nvPr/>
        </p:nvSpPr>
        <p:spPr>
          <a:xfrm>
            <a:off x="-11793869" y="1928971"/>
            <a:ext cx="10969084" cy="6161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Đăng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ký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Đăng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nhập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Xem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danh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mục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Xem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chi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tiết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sản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phẩm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>
                <a:solidFill>
                  <a:srgbClr val="FFFFFF"/>
                </a:solidFill>
                <a:latin typeface="Fira Sans"/>
              </a:rPr>
              <a:t>Mua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máy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ảnh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Nhận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thông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báo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từ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email</a:t>
            </a: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Xem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giỏ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hàng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Xem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thông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tin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cá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nhân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Sửa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thông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tin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cá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nhân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spcBef>
                <a:spcPct val="0"/>
              </a:spcBef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Tìm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kiếm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B35D422-66F6-A548-1A1C-5257E2F460DE}"/>
              </a:ext>
            </a:extLst>
          </p:cNvPr>
          <p:cNvSpPr txBox="1"/>
          <p:nvPr/>
        </p:nvSpPr>
        <p:spPr>
          <a:xfrm>
            <a:off x="-12183895" y="295605"/>
            <a:ext cx="5780336" cy="561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Fira Sans"/>
              </a:rPr>
              <a:t>Các use case chính của trang web</a:t>
            </a:r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F4AECA5D-D0C2-4669-C61D-3CC51EFFFE5C}"/>
              </a:ext>
            </a:extLst>
          </p:cNvPr>
          <p:cNvSpPr/>
          <p:nvPr/>
        </p:nvSpPr>
        <p:spPr>
          <a:xfrm>
            <a:off x="21397546" y="611913"/>
            <a:ext cx="7637652" cy="9063173"/>
          </a:xfrm>
          <a:custGeom>
            <a:avLst/>
            <a:gdLst/>
            <a:ahLst/>
            <a:cxnLst/>
            <a:rect l="l" t="t" r="r" b="b"/>
            <a:pathLst>
              <a:path w="7637652" h="9063173">
                <a:moveTo>
                  <a:pt x="0" y="0"/>
                </a:moveTo>
                <a:lnTo>
                  <a:pt x="7637652" y="0"/>
                </a:lnTo>
                <a:lnTo>
                  <a:pt x="7637652" y="9063174"/>
                </a:lnTo>
                <a:lnTo>
                  <a:pt x="0" y="90631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70431" y="-4104331"/>
            <a:ext cx="10320900" cy="18461761"/>
          </a:xfrm>
          <a:custGeom>
            <a:avLst/>
            <a:gdLst/>
            <a:ahLst/>
            <a:cxnLst/>
            <a:rect l="l" t="t" r="r" b="b"/>
            <a:pathLst>
              <a:path w="10320900" h="18461761">
                <a:moveTo>
                  <a:pt x="0" y="0"/>
                </a:moveTo>
                <a:lnTo>
                  <a:pt x="10320900" y="0"/>
                </a:lnTo>
                <a:lnTo>
                  <a:pt x="10320900" y="18461762"/>
                </a:lnTo>
                <a:lnTo>
                  <a:pt x="0" y="184617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</a:blip>
            <a:stretch>
              <a:fillRect l="-9700" r="-970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44381" y="1772034"/>
            <a:ext cx="10969084" cy="6161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Đăng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ký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Đăng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nhập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Xem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danh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mục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Xem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chi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tiết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sản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phẩm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>
                <a:solidFill>
                  <a:srgbClr val="FFFFFF"/>
                </a:solidFill>
                <a:latin typeface="Fira Sans"/>
              </a:rPr>
              <a:t>Mua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máy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ảnh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Nhận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thông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báo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từ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email</a:t>
            </a: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Xem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giỏ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hàng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Xem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thông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tin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cá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nhân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Sửa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thông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tin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cá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nhân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  <a:p>
            <a:pPr marL="672734" lvl="1" indent="-336367" algn="just">
              <a:lnSpc>
                <a:spcPts val="4985"/>
              </a:lnSpc>
              <a:spcBef>
                <a:spcPct val="0"/>
              </a:spcBef>
              <a:buFont typeface="Arial"/>
              <a:buChar char="•"/>
            </a:pPr>
            <a:r>
              <a:rPr lang="en-US" sz="3115" dirty="0" err="1">
                <a:solidFill>
                  <a:srgbClr val="FFFFFF"/>
                </a:solidFill>
                <a:latin typeface="Fira Sans"/>
              </a:rPr>
              <a:t>Tìm</a:t>
            </a:r>
            <a:r>
              <a:rPr lang="en-US" sz="3115" dirty="0">
                <a:solidFill>
                  <a:srgbClr val="FFFFFF"/>
                </a:solidFill>
                <a:latin typeface="Fira Sans"/>
              </a:rPr>
              <a:t> </a:t>
            </a:r>
            <a:r>
              <a:rPr lang="en-US" sz="3115" dirty="0" err="1">
                <a:solidFill>
                  <a:srgbClr val="FFFFFF"/>
                </a:solidFill>
                <a:latin typeface="Fira Sans"/>
              </a:rPr>
              <a:t>kiếm</a:t>
            </a:r>
            <a:endParaRPr lang="en-US" sz="3115" dirty="0">
              <a:solidFill>
                <a:srgbClr val="FFFFFF"/>
              </a:solidFill>
              <a:latin typeface="Fira Sa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9285349" y="611913"/>
            <a:ext cx="7637652" cy="9063173"/>
          </a:xfrm>
          <a:custGeom>
            <a:avLst/>
            <a:gdLst/>
            <a:ahLst/>
            <a:cxnLst/>
            <a:rect l="l" t="t" r="r" b="b"/>
            <a:pathLst>
              <a:path w="7637652" h="9063173">
                <a:moveTo>
                  <a:pt x="0" y="0"/>
                </a:moveTo>
                <a:lnTo>
                  <a:pt x="7637652" y="0"/>
                </a:lnTo>
                <a:lnTo>
                  <a:pt x="7637652" y="9063174"/>
                </a:lnTo>
                <a:lnTo>
                  <a:pt x="0" y="90631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54355" y="138668"/>
            <a:ext cx="5780336" cy="561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Fira Sans"/>
              </a:rPr>
              <a:t>Các use case chính của trang web</a:t>
            </a: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778E78E9-9E3A-D37C-A2E3-30A516553595}"/>
              </a:ext>
            </a:extLst>
          </p:cNvPr>
          <p:cNvSpPr txBox="1"/>
          <p:nvPr/>
        </p:nvSpPr>
        <p:spPr>
          <a:xfrm>
            <a:off x="4668953" y="-4891091"/>
            <a:ext cx="8435222" cy="329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Các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giao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diện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,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chức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năng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của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web site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bán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máy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ảnh</a:t>
            </a:r>
            <a:endParaRPr lang="en-US" sz="7200" dirty="0">
              <a:solidFill>
                <a:srgbClr val="FEFFFD"/>
              </a:solidFill>
              <a:latin typeface="Roboto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92" r="-562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926389" y="3490913"/>
            <a:ext cx="8435222" cy="329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Các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giao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diện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,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chức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năng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của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web site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bán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máy</a:t>
            </a:r>
            <a:r>
              <a:rPr lang="en-US" sz="7200" dirty="0">
                <a:solidFill>
                  <a:srgbClr val="FEFFFD"/>
                </a:solidFill>
                <a:latin typeface="Roboto Bold"/>
              </a:rPr>
              <a:t> </a:t>
            </a:r>
            <a:r>
              <a:rPr lang="en-US" sz="7200" dirty="0" err="1">
                <a:solidFill>
                  <a:srgbClr val="FEFFFD"/>
                </a:solidFill>
                <a:latin typeface="Roboto Bold"/>
              </a:rPr>
              <a:t>ảnh</a:t>
            </a:r>
            <a:endParaRPr lang="en-US" sz="7200" dirty="0">
              <a:solidFill>
                <a:srgbClr val="FEFFFD"/>
              </a:solidFill>
              <a:latin typeface="Roboto Bold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1E3CF96B-909F-F2E1-2921-6E3C30E9C9C6}"/>
              </a:ext>
            </a:extLst>
          </p:cNvPr>
          <p:cNvSpPr/>
          <p:nvPr/>
        </p:nvSpPr>
        <p:spPr>
          <a:xfrm>
            <a:off x="1920872" y="13478387"/>
            <a:ext cx="7223128" cy="6428202"/>
          </a:xfrm>
          <a:custGeom>
            <a:avLst/>
            <a:gdLst/>
            <a:ahLst/>
            <a:cxnLst/>
            <a:rect l="l" t="t" r="r" b="b"/>
            <a:pathLst>
              <a:path w="7223128" h="6428202">
                <a:moveTo>
                  <a:pt x="0" y="0"/>
                </a:moveTo>
                <a:lnTo>
                  <a:pt x="7223128" y="0"/>
                </a:lnTo>
                <a:lnTo>
                  <a:pt x="7223128" y="6428202"/>
                </a:lnTo>
                <a:lnTo>
                  <a:pt x="0" y="64282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AA323F-59E1-2BD3-CFDF-1302FC05BF1F}"/>
              </a:ext>
            </a:extLst>
          </p:cNvPr>
          <p:cNvSpPr txBox="1"/>
          <p:nvPr/>
        </p:nvSpPr>
        <p:spPr>
          <a:xfrm>
            <a:off x="-9220200" y="898412"/>
            <a:ext cx="7223128" cy="683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  <a:spcBef>
                <a:spcPct val="0"/>
              </a:spcBef>
            </a:pPr>
            <a:r>
              <a:rPr lang="en-US" sz="3599" dirty="0">
                <a:solidFill>
                  <a:srgbClr val="FEFFFD"/>
                </a:solidFill>
                <a:latin typeface="Fira Sans"/>
              </a:rPr>
              <a:t>Giao </a:t>
            </a:r>
            <a:r>
              <a:rPr lang="en-US" sz="3599" dirty="0" err="1">
                <a:solidFill>
                  <a:srgbClr val="FEFFFD"/>
                </a:solidFill>
                <a:latin typeface="Fira Sans"/>
              </a:rPr>
              <a:t>diện</a:t>
            </a:r>
            <a:r>
              <a:rPr lang="en-US" sz="35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599" dirty="0" err="1">
                <a:solidFill>
                  <a:srgbClr val="FEFFFD"/>
                </a:solidFill>
                <a:latin typeface="Fira Sans"/>
              </a:rPr>
              <a:t>đăng</a:t>
            </a:r>
            <a:r>
              <a:rPr lang="en-US" sz="35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599" dirty="0" err="1">
                <a:solidFill>
                  <a:srgbClr val="FEFFFD"/>
                </a:solidFill>
                <a:latin typeface="Fira Sans"/>
              </a:rPr>
              <a:t>ký</a:t>
            </a:r>
            <a:r>
              <a:rPr lang="en-US" sz="3599" dirty="0">
                <a:solidFill>
                  <a:srgbClr val="FEFFFD"/>
                </a:solidFill>
                <a:latin typeface="Fira Sans"/>
              </a:rPr>
              <a:t>/</a:t>
            </a:r>
            <a:r>
              <a:rPr lang="en-US" sz="3599" dirty="0" err="1">
                <a:solidFill>
                  <a:srgbClr val="FEFFFD"/>
                </a:solidFill>
                <a:latin typeface="Fira Sans"/>
              </a:rPr>
              <a:t>đăng</a:t>
            </a:r>
            <a:r>
              <a:rPr lang="en-US" sz="35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599" dirty="0" err="1">
                <a:solidFill>
                  <a:srgbClr val="FEFFFD"/>
                </a:solidFill>
                <a:latin typeface="Fira Sans"/>
              </a:rPr>
              <a:t>nhập</a:t>
            </a:r>
            <a:endParaRPr lang="en-US" sz="3599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046EE00-807D-45B5-0D94-56D5B27911D0}"/>
              </a:ext>
            </a:extLst>
          </p:cNvPr>
          <p:cNvSpPr/>
          <p:nvPr/>
        </p:nvSpPr>
        <p:spPr>
          <a:xfrm>
            <a:off x="23214389" y="1240361"/>
            <a:ext cx="6128138" cy="9983637"/>
          </a:xfrm>
          <a:custGeom>
            <a:avLst/>
            <a:gdLst/>
            <a:ahLst/>
            <a:cxnLst/>
            <a:rect l="l" t="t" r="r" b="b"/>
            <a:pathLst>
              <a:path w="6128138" h="9983637">
                <a:moveTo>
                  <a:pt x="0" y="0"/>
                </a:moveTo>
                <a:lnTo>
                  <a:pt x="6128138" y="0"/>
                </a:lnTo>
                <a:lnTo>
                  <a:pt x="6128138" y="9983638"/>
                </a:lnTo>
                <a:lnTo>
                  <a:pt x="0" y="99836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">
            <a:extLst>
              <a:ext uri="{FF2B5EF4-FFF2-40B4-BE49-F238E27FC236}">
                <a16:creationId xmlns:a16="http://schemas.microsoft.com/office/drawing/2014/main" id="{84EFC86F-9A3D-022E-9080-CB57514A5976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92" r="-562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72623" y="3474021"/>
            <a:ext cx="7223128" cy="6428202"/>
          </a:xfrm>
          <a:custGeom>
            <a:avLst/>
            <a:gdLst/>
            <a:ahLst/>
            <a:cxnLst/>
            <a:rect l="l" t="t" r="r" b="b"/>
            <a:pathLst>
              <a:path w="7223128" h="6428202">
                <a:moveTo>
                  <a:pt x="0" y="0"/>
                </a:moveTo>
                <a:lnTo>
                  <a:pt x="7223128" y="0"/>
                </a:lnTo>
                <a:lnTo>
                  <a:pt x="7223128" y="6428202"/>
                </a:lnTo>
                <a:lnTo>
                  <a:pt x="0" y="64282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903057" y="1278461"/>
            <a:ext cx="7223128" cy="683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  <a:spcBef>
                <a:spcPct val="0"/>
              </a:spcBef>
            </a:pPr>
            <a:r>
              <a:rPr lang="en-US" sz="3599" dirty="0">
                <a:solidFill>
                  <a:srgbClr val="FEFFFD"/>
                </a:solidFill>
                <a:latin typeface="Fira Sans"/>
              </a:rPr>
              <a:t>Giao </a:t>
            </a:r>
            <a:r>
              <a:rPr lang="en-US" sz="3599" dirty="0" err="1">
                <a:solidFill>
                  <a:srgbClr val="FEFFFD"/>
                </a:solidFill>
                <a:latin typeface="Fira Sans"/>
              </a:rPr>
              <a:t>diện</a:t>
            </a:r>
            <a:r>
              <a:rPr lang="en-US" sz="35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599" dirty="0" err="1">
                <a:solidFill>
                  <a:srgbClr val="FEFFFD"/>
                </a:solidFill>
                <a:latin typeface="Fira Sans"/>
              </a:rPr>
              <a:t>đăng</a:t>
            </a:r>
            <a:r>
              <a:rPr lang="en-US" sz="35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599" dirty="0" err="1">
                <a:solidFill>
                  <a:srgbClr val="FEFFFD"/>
                </a:solidFill>
                <a:latin typeface="Fira Sans"/>
              </a:rPr>
              <a:t>ký</a:t>
            </a:r>
            <a:r>
              <a:rPr lang="en-US" sz="3599" dirty="0">
                <a:solidFill>
                  <a:srgbClr val="FEFFFD"/>
                </a:solidFill>
                <a:latin typeface="Fira Sans"/>
              </a:rPr>
              <a:t>/</a:t>
            </a:r>
            <a:r>
              <a:rPr lang="en-US" sz="3599" dirty="0" err="1">
                <a:solidFill>
                  <a:srgbClr val="FEFFFD"/>
                </a:solidFill>
                <a:latin typeface="Fira Sans"/>
              </a:rPr>
              <a:t>đăng</a:t>
            </a:r>
            <a:r>
              <a:rPr lang="en-US" sz="35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599" dirty="0" err="1">
                <a:solidFill>
                  <a:srgbClr val="FEFFFD"/>
                </a:solidFill>
                <a:latin typeface="Fira Sans"/>
              </a:rPr>
              <a:t>nhập</a:t>
            </a:r>
            <a:endParaRPr lang="en-US" sz="3599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1908575" y="151681"/>
            <a:ext cx="6128138" cy="9983637"/>
          </a:xfrm>
          <a:custGeom>
            <a:avLst/>
            <a:gdLst/>
            <a:ahLst/>
            <a:cxnLst/>
            <a:rect l="l" t="t" r="r" b="b"/>
            <a:pathLst>
              <a:path w="6128138" h="9983637">
                <a:moveTo>
                  <a:pt x="0" y="0"/>
                </a:moveTo>
                <a:lnTo>
                  <a:pt x="6128138" y="0"/>
                </a:lnTo>
                <a:lnTo>
                  <a:pt x="6128138" y="9983638"/>
                </a:lnTo>
                <a:lnTo>
                  <a:pt x="0" y="99836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3">
            <a:extLst>
              <a:ext uri="{FF2B5EF4-FFF2-40B4-BE49-F238E27FC236}">
                <a16:creationId xmlns:a16="http://schemas.microsoft.com/office/drawing/2014/main" id="{5DA062A6-9A06-950C-294E-F57A6795FB2C}"/>
              </a:ext>
            </a:extLst>
          </p:cNvPr>
          <p:cNvSpPr/>
          <p:nvPr/>
        </p:nvSpPr>
        <p:spPr>
          <a:xfrm>
            <a:off x="20378905" y="3335974"/>
            <a:ext cx="13854904" cy="6143074"/>
          </a:xfrm>
          <a:custGeom>
            <a:avLst/>
            <a:gdLst/>
            <a:ahLst/>
            <a:cxnLst/>
            <a:rect l="l" t="t" r="r" b="b"/>
            <a:pathLst>
              <a:path w="13854904" h="6143074">
                <a:moveTo>
                  <a:pt x="0" y="0"/>
                </a:moveTo>
                <a:lnTo>
                  <a:pt x="13854904" y="0"/>
                </a:lnTo>
                <a:lnTo>
                  <a:pt x="13854904" y="6143074"/>
                </a:lnTo>
                <a:lnTo>
                  <a:pt x="0" y="61430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77979EF9-2DE3-2EC2-6CA6-E5670A8200A6}"/>
              </a:ext>
            </a:extLst>
          </p:cNvPr>
          <p:cNvSpPr txBox="1"/>
          <p:nvPr/>
        </p:nvSpPr>
        <p:spPr>
          <a:xfrm>
            <a:off x="19191057" y="955246"/>
            <a:ext cx="4848820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39"/>
              </a:lnSpc>
              <a:spcBef>
                <a:spcPct val="0"/>
              </a:spcBef>
            </a:pPr>
            <a:r>
              <a:rPr lang="en-US" sz="3399" dirty="0">
                <a:solidFill>
                  <a:srgbClr val="FEFFFD"/>
                </a:solidFill>
                <a:latin typeface="Fira Sans"/>
              </a:rPr>
              <a:t>Giao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diện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xem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danh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mục</a:t>
            </a:r>
            <a:endParaRPr lang="en-US" sz="3399" dirty="0">
              <a:solidFill>
                <a:srgbClr val="FEFFFD"/>
              </a:solidFill>
              <a:latin typeface="Fira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77" b="-92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216548" y="2762998"/>
            <a:ext cx="13854904" cy="6143074"/>
          </a:xfrm>
          <a:custGeom>
            <a:avLst/>
            <a:gdLst/>
            <a:ahLst/>
            <a:cxnLst/>
            <a:rect l="l" t="t" r="r" b="b"/>
            <a:pathLst>
              <a:path w="13854904" h="6143074">
                <a:moveTo>
                  <a:pt x="0" y="0"/>
                </a:moveTo>
                <a:lnTo>
                  <a:pt x="13854904" y="0"/>
                </a:lnTo>
                <a:lnTo>
                  <a:pt x="13854904" y="6143074"/>
                </a:lnTo>
                <a:lnTo>
                  <a:pt x="0" y="61430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382270"/>
            <a:ext cx="4848820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39"/>
              </a:lnSpc>
              <a:spcBef>
                <a:spcPct val="0"/>
              </a:spcBef>
            </a:pPr>
            <a:r>
              <a:rPr lang="en-US" sz="3399" dirty="0">
                <a:solidFill>
                  <a:srgbClr val="FEFFFD"/>
                </a:solidFill>
                <a:latin typeface="Fira Sans"/>
              </a:rPr>
              <a:t>Giao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diện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xem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danh</a:t>
            </a:r>
            <a:r>
              <a:rPr lang="en-US" sz="33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"/>
              </a:rPr>
              <a:t>mục</a:t>
            </a:r>
            <a:endParaRPr lang="en-US" sz="3399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9B70AC80-BC24-46D2-454B-3E201BA555BE}"/>
              </a:ext>
            </a:extLst>
          </p:cNvPr>
          <p:cNvSpPr/>
          <p:nvPr/>
        </p:nvSpPr>
        <p:spPr>
          <a:xfrm>
            <a:off x="20269200" y="3332890"/>
            <a:ext cx="13111315" cy="3621220"/>
          </a:xfrm>
          <a:custGeom>
            <a:avLst/>
            <a:gdLst/>
            <a:ahLst/>
            <a:cxnLst/>
            <a:rect l="l" t="t" r="r" b="b"/>
            <a:pathLst>
              <a:path w="13111315" h="3621220">
                <a:moveTo>
                  <a:pt x="0" y="0"/>
                </a:moveTo>
                <a:lnTo>
                  <a:pt x="13111314" y="0"/>
                </a:lnTo>
                <a:lnTo>
                  <a:pt x="13111314" y="3621221"/>
                </a:lnTo>
                <a:lnTo>
                  <a:pt x="0" y="36212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47433834-6917-E0A0-5BE5-FE99B53A1DFA}"/>
              </a:ext>
            </a:extLst>
          </p:cNvPr>
          <p:cNvSpPr txBox="1"/>
          <p:nvPr/>
        </p:nvSpPr>
        <p:spPr>
          <a:xfrm>
            <a:off x="18709557" y="1050674"/>
            <a:ext cx="11042423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399" dirty="0">
                <a:solidFill>
                  <a:srgbClr val="FEFFFD"/>
                </a:solidFill>
                <a:latin typeface="Fira Sans Bold"/>
              </a:rPr>
              <a:t>Giao </a:t>
            </a:r>
            <a:r>
              <a:rPr lang="en-US" sz="3399" dirty="0" err="1">
                <a:solidFill>
                  <a:srgbClr val="FEFFFD"/>
                </a:solidFill>
                <a:latin typeface="Fira Sans Bold"/>
              </a:rPr>
              <a:t>diện</a:t>
            </a:r>
            <a:r>
              <a:rPr lang="en-US" sz="3399" dirty="0">
                <a:solidFill>
                  <a:srgbClr val="FEFFFD"/>
                </a:solidFill>
                <a:latin typeface="Fira Sans Bold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 Bold"/>
              </a:rPr>
              <a:t>xem</a:t>
            </a:r>
            <a:r>
              <a:rPr lang="en-US" sz="3399" dirty="0">
                <a:solidFill>
                  <a:srgbClr val="FEFFFD"/>
                </a:solidFill>
                <a:latin typeface="Fira Sans Bold"/>
              </a:rPr>
              <a:t> chi </a:t>
            </a:r>
            <a:r>
              <a:rPr lang="en-US" sz="3399" dirty="0" err="1">
                <a:solidFill>
                  <a:srgbClr val="FEFFFD"/>
                </a:solidFill>
                <a:latin typeface="Fira Sans Bold"/>
              </a:rPr>
              <a:t>tiết</a:t>
            </a:r>
            <a:r>
              <a:rPr lang="en-US" sz="3399" dirty="0">
                <a:solidFill>
                  <a:srgbClr val="FEFFFD"/>
                </a:solidFill>
                <a:latin typeface="Fira Sans Bold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 Bold"/>
              </a:rPr>
              <a:t>sản</a:t>
            </a:r>
            <a:r>
              <a:rPr lang="en-US" sz="3399" dirty="0">
                <a:solidFill>
                  <a:srgbClr val="FEFFFD"/>
                </a:solidFill>
                <a:latin typeface="Fira Sans Bold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 Bold"/>
              </a:rPr>
              <a:t>phẩm</a:t>
            </a:r>
            <a:endParaRPr lang="en-US" sz="3399" dirty="0">
              <a:solidFill>
                <a:srgbClr val="FEFFFD"/>
              </a:solidFill>
              <a:latin typeface="Fira Sans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588343" y="2796566"/>
            <a:ext cx="13111315" cy="3621220"/>
          </a:xfrm>
          <a:custGeom>
            <a:avLst/>
            <a:gdLst/>
            <a:ahLst/>
            <a:cxnLst/>
            <a:rect l="l" t="t" r="r" b="b"/>
            <a:pathLst>
              <a:path w="13111315" h="3621220">
                <a:moveTo>
                  <a:pt x="0" y="0"/>
                </a:moveTo>
                <a:lnTo>
                  <a:pt x="13111314" y="0"/>
                </a:lnTo>
                <a:lnTo>
                  <a:pt x="13111314" y="3621221"/>
                </a:lnTo>
                <a:lnTo>
                  <a:pt x="0" y="36212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514350"/>
            <a:ext cx="11042423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399" dirty="0">
                <a:solidFill>
                  <a:srgbClr val="FEFFFD"/>
                </a:solidFill>
                <a:latin typeface="Fira Sans Bold"/>
              </a:rPr>
              <a:t>Giao </a:t>
            </a:r>
            <a:r>
              <a:rPr lang="en-US" sz="3399" dirty="0" err="1">
                <a:solidFill>
                  <a:srgbClr val="FEFFFD"/>
                </a:solidFill>
                <a:latin typeface="Fira Sans Bold"/>
              </a:rPr>
              <a:t>diện</a:t>
            </a:r>
            <a:r>
              <a:rPr lang="en-US" sz="3399" dirty="0">
                <a:solidFill>
                  <a:srgbClr val="FEFFFD"/>
                </a:solidFill>
                <a:latin typeface="Fira Sans Bold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 Bold"/>
              </a:rPr>
              <a:t>xem</a:t>
            </a:r>
            <a:r>
              <a:rPr lang="en-US" sz="3399" dirty="0">
                <a:solidFill>
                  <a:srgbClr val="FEFFFD"/>
                </a:solidFill>
                <a:latin typeface="Fira Sans Bold"/>
              </a:rPr>
              <a:t> chi </a:t>
            </a:r>
            <a:r>
              <a:rPr lang="en-US" sz="3399" dirty="0" err="1">
                <a:solidFill>
                  <a:srgbClr val="FEFFFD"/>
                </a:solidFill>
                <a:latin typeface="Fira Sans Bold"/>
              </a:rPr>
              <a:t>tiết</a:t>
            </a:r>
            <a:r>
              <a:rPr lang="en-US" sz="3399" dirty="0">
                <a:solidFill>
                  <a:srgbClr val="FEFFFD"/>
                </a:solidFill>
                <a:latin typeface="Fira Sans Bold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 Bold"/>
              </a:rPr>
              <a:t>sản</a:t>
            </a:r>
            <a:r>
              <a:rPr lang="en-US" sz="3399" dirty="0">
                <a:solidFill>
                  <a:srgbClr val="FEFFFD"/>
                </a:solidFill>
                <a:latin typeface="Fira Sans Bold"/>
              </a:rPr>
              <a:t> </a:t>
            </a:r>
            <a:r>
              <a:rPr lang="en-US" sz="3399" dirty="0" err="1">
                <a:solidFill>
                  <a:srgbClr val="FEFFFD"/>
                </a:solidFill>
                <a:latin typeface="Fira Sans Bold"/>
              </a:rPr>
              <a:t>phẩm</a:t>
            </a:r>
            <a:endParaRPr lang="en-US" sz="3399" dirty="0">
              <a:solidFill>
                <a:srgbClr val="FEFFFD"/>
              </a:solidFill>
              <a:latin typeface="Fira Sans Bold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BB2683D1-6409-5481-1680-A2907344CF29}"/>
              </a:ext>
            </a:extLst>
          </p:cNvPr>
          <p:cNvSpPr txBox="1"/>
          <p:nvPr/>
        </p:nvSpPr>
        <p:spPr>
          <a:xfrm>
            <a:off x="-8451842" y="4267450"/>
            <a:ext cx="5863500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FEFFFD"/>
                </a:solidFill>
                <a:latin typeface="Fira Sans"/>
              </a:rPr>
              <a:t>Giao </a:t>
            </a:r>
            <a:r>
              <a:rPr lang="en-US" sz="3999" dirty="0" err="1">
                <a:solidFill>
                  <a:srgbClr val="FEFFFD"/>
                </a:solidFill>
                <a:latin typeface="Fira Sans"/>
              </a:rPr>
              <a:t>diện</a:t>
            </a:r>
            <a:r>
              <a:rPr lang="en-US" sz="39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999" dirty="0" err="1">
                <a:solidFill>
                  <a:srgbClr val="FEFFFD"/>
                </a:solidFill>
                <a:latin typeface="Fira Sans"/>
              </a:rPr>
              <a:t>thanh</a:t>
            </a:r>
            <a:r>
              <a:rPr lang="en-US" sz="39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999" dirty="0" err="1">
                <a:solidFill>
                  <a:srgbClr val="FEFFFD"/>
                </a:solidFill>
                <a:latin typeface="Fira Sans"/>
              </a:rPr>
              <a:t>toán</a:t>
            </a:r>
            <a:endParaRPr lang="en-US" sz="3999" dirty="0">
              <a:solidFill>
                <a:srgbClr val="FEFFFD"/>
              </a:solidFill>
              <a:latin typeface="Fira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2202270"/>
            <a:ext cx="18324590" cy="22489270"/>
          </a:xfrm>
          <a:custGeom>
            <a:avLst/>
            <a:gdLst/>
            <a:ahLst/>
            <a:cxnLst/>
            <a:rect l="l" t="t" r="r" b="b"/>
            <a:pathLst>
              <a:path w="18324590" h="22489270">
                <a:moveTo>
                  <a:pt x="0" y="0"/>
                </a:moveTo>
                <a:lnTo>
                  <a:pt x="18324590" y="0"/>
                </a:lnTo>
                <a:lnTo>
                  <a:pt x="18324590" y="22489270"/>
                </a:lnTo>
                <a:lnTo>
                  <a:pt x="0" y="224892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7000"/>
            </a:blip>
            <a:stretch>
              <a:fillRect t="-11111" b="-11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466110" y="457129"/>
            <a:ext cx="8793190" cy="9372741"/>
          </a:xfrm>
          <a:custGeom>
            <a:avLst/>
            <a:gdLst/>
            <a:ahLst/>
            <a:cxnLst/>
            <a:rect l="l" t="t" r="r" b="b"/>
            <a:pathLst>
              <a:path w="8793190" h="9372741">
                <a:moveTo>
                  <a:pt x="0" y="0"/>
                </a:moveTo>
                <a:lnTo>
                  <a:pt x="8793190" y="0"/>
                </a:lnTo>
                <a:lnTo>
                  <a:pt x="8793190" y="9372742"/>
                </a:lnTo>
                <a:lnTo>
                  <a:pt x="0" y="93727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178233" y="4464049"/>
            <a:ext cx="5863500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FEFFFD"/>
                </a:solidFill>
                <a:latin typeface="Fira Sans"/>
              </a:rPr>
              <a:t>Giao </a:t>
            </a:r>
            <a:r>
              <a:rPr lang="en-US" sz="3999" dirty="0" err="1">
                <a:solidFill>
                  <a:srgbClr val="FEFFFD"/>
                </a:solidFill>
                <a:latin typeface="Fira Sans"/>
              </a:rPr>
              <a:t>diện</a:t>
            </a:r>
            <a:r>
              <a:rPr lang="en-US" sz="39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999" dirty="0" err="1">
                <a:solidFill>
                  <a:srgbClr val="FEFFFD"/>
                </a:solidFill>
                <a:latin typeface="Fira Sans"/>
              </a:rPr>
              <a:t>thanh</a:t>
            </a:r>
            <a:r>
              <a:rPr lang="en-US" sz="3999" dirty="0">
                <a:solidFill>
                  <a:srgbClr val="FEFFFD"/>
                </a:solidFill>
                <a:latin typeface="Fira Sans"/>
              </a:rPr>
              <a:t> </a:t>
            </a:r>
            <a:r>
              <a:rPr lang="en-US" sz="3999" dirty="0" err="1">
                <a:solidFill>
                  <a:srgbClr val="FEFFFD"/>
                </a:solidFill>
                <a:latin typeface="Fira Sans"/>
              </a:rPr>
              <a:t>toán</a:t>
            </a:r>
            <a:endParaRPr lang="en-US" sz="3999" dirty="0">
              <a:solidFill>
                <a:srgbClr val="FEFFFD"/>
              </a:solidFill>
              <a:latin typeface="Fira Sans"/>
            </a:endParaRPr>
          </a:p>
        </p:txBody>
      </p:sp>
      <p:sp>
        <p:nvSpPr>
          <p:cNvPr id="7" name="Freeform 3">
            <a:extLst>
              <a:ext uri="{FF2B5EF4-FFF2-40B4-BE49-F238E27FC236}">
                <a16:creationId xmlns:a16="http://schemas.microsoft.com/office/drawing/2014/main" id="{B4498E8A-34DC-D321-3BBC-AA0CE2403EE1}"/>
              </a:ext>
            </a:extLst>
          </p:cNvPr>
          <p:cNvSpPr/>
          <p:nvPr/>
        </p:nvSpPr>
        <p:spPr>
          <a:xfrm>
            <a:off x="1910452" y="14439900"/>
            <a:ext cx="13111315" cy="3621220"/>
          </a:xfrm>
          <a:custGeom>
            <a:avLst/>
            <a:gdLst/>
            <a:ahLst/>
            <a:cxnLst/>
            <a:rect l="l" t="t" r="r" b="b"/>
            <a:pathLst>
              <a:path w="13111315" h="3621220">
                <a:moveTo>
                  <a:pt x="0" y="0"/>
                </a:moveTo>
                <a:lnTo>
                  <a:pt x="13111314" y="0"/>
                </a:lnTo>
                <a:lnTo>
                  <a:pt x="13111314" y="3621221"/>
                </a:lnTo>
                <a:lnTo>
                  <a:pt x="0" y="36212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8B70CA7C-DFE7-C1B7-96FF-A1264DF32FAC}"/>
              </a:ext>
            </a:extLst>
          </p:cNvPr>
          <p:cNvSpPr txBox="1"/>
          <p:nvPr/>
        </p:nvSpPr>
        <p:spPr>
          <a:xfrm>
            <a:off x="350809" y="12157684"/>
            <a:ext cx="11042423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399">
                <a:solidFill>
                  <a:srgbClr val="FEFFFD"/>
                </a:solidFill>
                <a:latin typeface="Fira Sans Bold"/>
              </a:rPr>
              <a:t>Giao diện xem chi tiết sản phẩm</a:t>
            </a:r>
          </a:p>
        </p:txBody>
      </p:sp>
      <p:sp>
        <p:nvSpPr>
          <p:cNvPr id="9" name="Freeform 27">
            <a:extLst>
              <a:ext uri="{FF2B5EF4-FFF2-40B4-BE49-F238E27FC236}">
                <a16:creationId xmlns:a16="http://schemas.microsoft.com/office/drawing/2014/main" id="{E65EEAB3-0E64-FD7B-0B66-7F39241A36AD}"/>
              </a:ext>
            </a:extLst>
          </p:cNvPr>
          <p:cNvSpPr/>
          <p:nvPr/>
        </p:nvSpPr>
        <p:spPr>
          <a:xfrm>
            <a:off x="5638800" y="-6667500"/>
            <a:ext cx="10630876" cy="6356026"/>
          </a:xfrm>
          <a:custGeom>
            <a:avLst/>
            <a:gdLst/>
            <a:ahLst/>
            <a:cxnLst/>
            <a:rect l="l" t="t" r="r" b="b"/>
            <a:pathLst>
              <a:path w="10630876" h="6356026">
                <a:moveTo>
                  <a:pt x="0" y="0"/>
                </a:moveTo>
                <a:lnTo>
                  <a:pt x="10630876" y="0"/>
                </a:lnTo>
                <a:lnTo>
                  <a:pt x="10630876" y="6356026"/>
                </a:lnTo>
                <a:lnTo>
                  <a:pt x="0" y="63560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28">
            <a:extLst>
              <a:ext uri="{FF2B5EF4-FFF2-40B4-BE49-F238E27FC236}">
                <a16:creationId xmlns:a16="http://schemas.microsoft.com/office/drawing/2014/main" id="{9D850161-4A1D-1112-8AC6-CD06B5D36826}"/>
              </a:ext>
            </a:extLst>
          </p:cNvPr>
          <p:cNvSpPr txBox="1"/>
          <p:nvPr/>
        </p:nvSpPr>
        <p:spPr>
          <a:xfrm>
            <a:off x="-1536240" y="-8641100"/>
            <a:ext cx="14234689" cy="664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6"/>
              </a:lnSpc>
              <a:spcBef>
                <a:spcPct val="0"/>
              </a:spcBef>
            </a:pPr>
            <a:r>
              <a:rPr lang="en-US" sz="3897">
                <a:solidFill>
                  <a:srgbClr val="FEFFFD"/>
                </a:solidFill>
                <a:latin typeface="Fira Sans"/>
              </a:rPr>
              <a:t>Nhận thông báo từ email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679</Words>
  <Application>Microsoft Office PowerPoint</Application>
  <PresentationFormat>Custom</PresentationFormat>
  <Paragraphs>85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Fira Sans</vt:lpstr>
      <vt:lpstr>Fira Sans Light</vt:lpstr>
      <vt:lpstr>Calibri</vt:lpstr>
      <vt:lpstr>Arial</vt:lpstr>
      <vt:lpstr>Roboto</vt:lpstr>
      <vt:lpstr>Roboto Bold</vt:lpstr>
      <vt:lpstr>Fira Sans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Khoa Công nghệ Thông tin, Trường đại học công nghiệp hà nội</dc:title>
  <cp:lastModifiedBy>Bui Nam</cp:lastModifiedBy>
  <cp:revision>3</cp:revision>
  <dcterms:created xsi:type="dcterms:W3CDTF">2006-08-16T00:00:00Z</dcterms:created>
  <dcterms:modified xsi:type="dcterms:W3CDTF">2023-12-20T10:34:50Z</dcterms:modified>
  <dc:identifier>DAF3esxX-Xk</dc:identifier>
</cp:coreProperties>
</file>

<file path=docProps/thumbnail.jpeg>
</file>